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8" r:id="rId3"/>
    <p:sldId id="261" r:id="rId4"/>
    <p:sldId id="260" r:id="rId5"/>
    <p:sldId id="262" r:id="rId6"/>
    <p:sldId id="263" r:id="rId7"/>
    <p:sldId id="264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79" r:id="rId20"/>
    <p:sldId id="283" r:id="rId21"/>
    <p:sldId id="282" r:id="rId22"/>
    <p:sldId id="281" r:id="rId23"/>
    <p:sldId id="28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6DDA5E-892A-451B-93B2-8096A8172B96}">
          <p14:sldIdLst>
            <p14:sldId id="256"/>
            <p14:sldId id="268"/>
            <p14:sldId id="261"/>
            <p14:sldId id="260"/>
            <p14:sldId id="262"/>
            <p14:sldId id="263"/>
            <p14:sldId id="264"/>
            <p14:sldId id="267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79"/>
            <p14:sldId id="283"/>
            <p14:sldId id="282"/>
            <p14:sldId id="281"/>
            <p14:sldId id="284"/>
          </p14:sldIdLst>
        </p14:section>
        <p14:section name="Untitled Section" id="{EF2C4EFB-C4DD-4EC6-A60E-9A2223791A90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3E"/>
    <a:srgbClr val="F49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2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3600" dirty="0"/>
              <a:t>Growth of Use of Online</a:t>
            </a:r>
            <a:r>
              <a:rPr lang="en-US" sz="3600" baseline="0" dirty="0"/>
              <a:t> </a:t>
            </a:r>
            <a:r>
              <a:rPr lang="en-US" sz="3600" dirty="0"/>
              <a:t>Learning in</a:t>
            </a:r>
            <a:r>
              <a:rPr lang="en-US" sz="3600" baseline="0" dirty="0"/>
              <a:t> </a:t>
            </a:r>
            <a:r>
              <a:rPr lang="en-US" sz="3600" dirty="0"/>
              <a:t>PK-12 US Students</a:t>
            </a:r>
          </a:p>
        </c:rich>
      </c:tx>
      <c:layout>
        <c:manualLayout>
          <c:xMode val="edge"/>
          <c:yMode val="edge"/>
          <c:x val="4.0026666666666724E-2"/>
          <c:y val="3.333333333333340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Homeschooled</c:v>
                </c:pt>
                <c:pt idx="1">
                  <c:v>Virtual Schools</c:v>
                </c:pt>
                <c:pt idx="2">
                  <c:v>Online Charter Schools</c:v>
                </c:pt>
                <c:pt idx="3">
                  <c:v>Blended Learning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2.9099999999999997</c:v>
                </c:pt>
                <c:pt idx="1">
                  <c:v>0.29000000000000031</c:v>
                </c:pt>
                <c:pt idx="2">
                  <c:v>0.22000000000000036</c:v>
                </c:pt>
                <c:pt idx="3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6-4745-B479-C08DD37DBE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Homeschooled</c:v>
                </c:pt>
                <c:pt idx="1">
                  <c:v>Virtual Schools</c:v>
                </c:pt>
                <c:pt idx="2">
                  <c:v>Online Charter Schools</c:v>
                </c:pt>
                <c:pt idx="3">
                  <c:v>Blended Learning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4.58</c:v>
                </c:pt>
                <c:pt idx="1">
                  <c:v>2.5299999999999998</c:v>
                </c:pt>
                <c:pt idx="2">
                  <c:v>1.7000000000000026</c:v>
                </c:pt>
                <c:pt idx="3">
                  <c:v>10.07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6-4745-B479-C08DD37DBE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Homeschooled</c:v>
                </c:pt>
                <c:pt idx="1">
                  <c:v>Virtual Schools</c:v>
                </c:pt>
                <c:pt idx="2">
                  <c:v>Online Charter Schools</c:v>
                </c:pt>
                <c:pt idx="3">
                  <c:v>Blended Learning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AE6-4745-B479-C08DD37DB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84571840"/>
        <c:axId val="284572232"/>
        <c:axId val="285598824"/>
      </c:bar3DChart>
      <c:catAx>
        <c:axId val="284571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Learning Environment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84572232"/>
        <c:crosses val="autoZero"/>
        <c:auto val="1"/>
        <c:lblAlgn val="ctr"/>
        <c:lblOffset val="100"/>
        <c:noMultiLvlLbl val="0"/>
      </c:catAx>
      <c:valAx>
        <c:axId val="284572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Millions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4571840"/>
        <c:crosses val="autoZero"/>
        <c:crossBetween val="between"/>
      </c:valAx>
      <c:serAx>
        <c:axId val="2855988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845722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</cdr:x>
      <cdr:y>0.88889</cdr:y>
    </cdr:from>
    <cdr:to>
      <cdr:x>0.976</cdr:x>
      <cdr:y>0.97778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10200" y="6096000"/>
          <a:ext cx="3886200" cy="609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i="1" dirty="0">
              <a:latin typeface="+mn-lt"/>
              <a:ea typeface="+mn-ea"/>
              <a:cs typeface="+mn-cs"/>
            </a:rPr>
            <a:t>Source: Ambient Insight “The US Market for Self Paced </a:t>
          </a:r>
        </a:p>
        <a:p xmlns:a="http://schemas.openxmlformats.org/drawingml/2006/main">
          <a:r>
            <a:rPr lang="en-US" i="1" dirty="0">
              <a:latin typeface="+mn-lt"/>
              <a:ea typeface="+mn-ea"/>
              <a:cs typeface="+mn-cs"/>
            </a:rPr>
            <a:t>Products and Services: 2010-2015 Forecast and Analysis.”</a:t>
          </a:r>
        </a:p>
        <a:p xmlns:a="http://schemas.openxmlformats.org/drawingml/2006/main">
          <a:r>
            <a:rPr lang="en-US" i="1" dirty="0">
              <a:latin typeface="+mn-lt"/>
              <a:ea typeface="+mn-ea"/>
              <a:cs typeface="+mn-cs"/>
            </a:rPr>
            <a:t> Released January 2011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8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1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23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8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5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9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7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6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0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8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8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6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8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60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NAGTWorkshops/coursedesign/tutorial/index.html" TargetMode="External"/><Relationship Id="rId7" Type="http://schemas.openxmlformats.org/officeDocument/2006/relationships/hyperlink" Target="https://sites.google.com/site/sunytoep/" TargetMode="External"/><Relationship Id="rId2" Type="http://schemas.openxmlformats.org/officeDocument/2006/relationships/hyperlink" Target="http://blended.online.ucf.edu/blendkit-cour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use.edu/library/resources/eli-discovery-tool-blended-learning-workshop-guide" TargetMode="External"/><Relationship Id="rId5" Type="http://schemas.openxmlformats.org/officeDocument/2006/relationships/hyperlink" Target="http://www.col.org/resources/publications/Pages/results.aspx?lk=%22open+educational+resources%22&amp;CID=&amp;lsort=date&amp;lstart=1" TargetMode="External"/><Relationship Id="rId4" Type="http://schemas.openxmlformats.org/officeDocument/2006/relationships/hyperlink" Target="http://www.deefinkandassociates.com/GuidetoCourseDesignAug05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Mastery Based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Blended Model</a:t>
            </a:r>
          </a:p>
          <a:p>
            <a:r>
              <a:rPr lang="en-US" dirty="0"/>
              <a:t>Jeff Swisher</a:t>
            </a:r>
          </a:p>
        </p:txBody>
      </p:sp>
    </p:spTree>
    <p:extLst>
      <p:ext uri="{BB962C8B-B14F-4D97-AF65-F5344CB8AC3E}">
        <p14:creationId xmlns:p14="http://schemas.microsoft.com/office/powerpoint/2010/main" val="27407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of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bit off more then you can chew</a:t>
            </a:r>
          </a:p>
          <a:p>
            <a:r>
              <a:rPr lang="en-US" dirty="0"/>
              <a:t>Provide the illusion of choice</a:t>
            </a:r>
          </a:p>
          <a:p>
            <a:r>
              <a:rPr lang="en-US" dirty="0"/>
              <a:t>Try to record your own presentations</a:t>
            </a:r>
          </a:p>
          <a:p>
            <a:r>
              <a:rPr lang="en-US" dirty="0"/>
              <a:t>Design the path of learning to foster mastery based learning</a:t>
            </a:r>
          </a:p>
          <a:p>
            <a:r>
              <a:rPr lang="en-US" dirty="0"/>
              <a:t>Provide opportunities to address differing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5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Appetizer</a:t>
            </a:r>
          </a:p>
          <a:p>
            <a:r>
              <a:rPr lang="en-US" dirty="0"/>
              <a:t>Salad</a:t>
            </a:r>
          </a:p>
          <a:p>
            <a:r>
              <a:rPr lang="en-US" dirty="0"/>
              <a:t>Entrée</a:t>
            </a:r>
          </a:p>
          <a:p>
            <a:r>
              <a:rPr lang="en-US" dirty="0"/>
              <a:t>Desert</a:t>
            </a:r>
          </a:p>
          <a:p>
            <a:r>
              <a:rPr lang="en-US" dirty="0"/>
              <a:t>Section Quiz</a:t>
            </a:r>
          </a:p>
          <a:p>
            <a:r>
              <a:rPr lang="en-US" dirty="0"/>
              <a:t>In Class</a:t>
            </a:r>
          </a:p>
        </p:txBody>
      </p:sp>
    </p:spTree>
    <p:extLst>
      <p:ext uri="{BB962C8B-B14F-4D97-AF65-F5344CB8AC3E}">
        <p14:creationId xmlns:p14="http://schemas.microsoft.com/office/powerpoint/2010/main" val="246592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Appetizer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Purpose of this section is to be used as a self-assessment.  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The self-assessment is mostly adaptive based testing (bit off more then I can chew)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It is graded but does not count in the overall grade.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It is used to drive the path of learning that each student will then follow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as a hook</a:t>
            </a:r>
          </a:p>
          <a:p>
            <a:r>
              <a:rPr lang="en-US" dirty="0"/>
              <a:t>Provides background information and connection to previously studied sections</a:t>
            </a:r>
          </a:p>
          <a:p>
            <a:r>
              <a:rPr lang="en-US" dirty="0"/>
              <a:t>Students typically have more than one option to choice from.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7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meat of the section</a:t>
            </a:r>
          </a:p>
          <a:p>
            <a:r>
              <a:rPr lang="en-US" dirty="0"/>
              <a:t>Focuses on the main points of the learning objective</a:t>
            </a:r>
          </a:p>
          <a:p>
            <a:r>
              <a:rPr lang="en-US" dirty="0"/>
              <a:t>Typically a video or selected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8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sweetest part of the section</a:t>
            </a:r>
          </a:p>
          <a:p>
            <a:r>
              <a:rPr lang="en-US" dirty="0"/>
              <a:t>Application/transition/adaptation</a:t>
            </a:r>
          </a:p>
          <a:p>
            <a:r>
              <a:rPr lang="en-US" dirty="0"/>
              <a:t>Focuses on moving from regurgitation of facts to analysis and application of concepts</a:t>
            </a:r>
          </a:p>
        </p:txBody>
      </p:sp>
    </p:spTree>
    <p:extLst>
      <p:ext uri="{BB962C8B-B14F-4D97-AF65-F5344CB8AC3E}">
        <p14:creationId xmlns:p14="http://schemas.microsoft.com/office/powerpoint/2010/main" val="3633208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section has a different method of assessments depending on the learning objectives</a:t>
            </a:r>
          </a:p>
          <a:p>
            <a:pPr lvl="1"/>
            <a:r>
              <a:rPr lang="en-US" dirty="0"/>
              <a:t>Quiz</a:t>
            </a:r>
          </a:p>
          <a:p>
            <a:pPr lvl="1"/>
            <a:r>
              <a:rPr lang="en-US" dirty="0"/>
              <a:t>Essay</a:t>
            </a:r>
          </a:p>
          <a:p>
            <a:pPr lvl="1"/>
            <a:r>
              <a:rPr lang="en-US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788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Leftovers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remediation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Where did the student not meet “mastery” level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8145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</a:t>
            </a:r>
          </a:p>
        </p:txBody>
      </p:sp>
      <p:pic>
        <p:nvPicPr>
          <p:cNvPr id="4" name="A Bugs Life (funny scene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72638"/>
            <a:ext cx="9114154" cy="3873358"/>
          </a:xfrm>
        </p:spPr>
      </p:pic>
    </p:spTree>
    <p:extLst>
      <p:ext uri="{BB962C8B-B14F-4D97-AF65-F5344CB8AC3E}">
        <p14:creationId xmlns:p14="http://schemas.microsoft.com/office/powerpoint/2010/main" val="31528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students to take ownership</a:t>
            </a:r>
          </a:p>
          <a:p>
            <a:r>
              <a:rPr lang="en-US" dirty="0"/>
              <a:t>Trying to not make leftovers seem to be punishment</a:t>
            </a:r>
          </a:p>
          <a:p>
            <a:r>
              <a:rPr lang="en-US" dirty="0"/>
              <a:t>Help! my grading makes my head hurt</a:t>
            </a:r>
          </a:p>
          <a:p>
            <a:r>
              <a:rPr lang="en-US" dirty="0"/>
              <a:t>When one small detail is different many students shut down</a:t>
            </a:r>
          </a:p>
          <a:p>
            <a:r>
              <a:rPr lang="en-US" dirty="0"/>
              <a:t>Students love technology until it is used in school – then they look like us</a:t>
            </a:r>
          </a:p>
        </p:txBody>
      </p:sp>
    </p:spTree>
    <p:extLst>
      <p:ext uri="{BB962C8B-B14F-4D97-AF65-F5344CB8AC3E}">
        <p14:creationId xmlns:p14="http://schemas.microsoft.com/office/powerpoint/2010/main" val="33374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Studies traditional is not high on students priorities</a:t>
            </a:r>
          </a:p>
          <a:p>
            <a:r>
              <a:rPr lang="en-US" dirty="0"/>
              <a:t>Address the differing needs and styles in the classroom</a:t>
            </a:r>
          </a:p>
          <a:p>
            <a:r>
              <a:rPr lang="en-US" dirty="0"/>
              <a:t>Provide an adequate amount of variety to meet your </a:t>
            </a:r>
            <a:r>
              <a:rPr lang="en-US" dirty="0" err="1"/>
              <a:t>dirverse</a:t>
            </a:r>
            <a:r>
              <a:rPr lang="en-US" dirty="0"/>
              <a:t> students</a:t>
            </a:r>
          </a:p>
          <a:p>
            <a:r>
              <a:rPr lang="en-US" dirty="0"/>
              <a:t>Technology without technology</a:t>
            </a:r>
          </a:p>
        </p:txBody>
      </p:sp>
    </p:spTree>
    <p:extLst>
      <p:ext uri="{BB962C8B-B14F-4D97-AF65-F5344CB8AC3E}">
        <p14:creationId xmlns:p14="http://schemas.microsoft.com/office/powerpoint/2010/main" val="119951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they do this online what do you do in class.</a:t>
            </a:r>
          </a:p>
          <a:p>
            <a:r>
              <a:rPr lang="en-US" dirty="0"/>
              <a:t>A traditional flip classroom</a:t>
            </a:r>
          </a:p>
          <a:p>
            <a:pPr lvl="1"/>
            <a:r>
              <a:rPr lang="en-US" dirty="0"/>
              <a:t>What was in class is moved to homework and what was homework is moved to class</a:t>
            </a:r>
          </a:p>
          <a:p>
            <a:r>
              <a:rPr lang="en-US" dirty="0"/>
              <a:t>That model does not apply very well to social studies.</a:t>
            </a:r>
          </a:p>
        </p:txBody>
      </p:sp>
    </p:spTree>
    <p:extLst>
      <p:ext uri="{BB962C8B-B14F-4D97-AF65-F5344CB8AC3E}">
        <p14:creationId xmlns:p14="http://schemas.microsoft.com/office/powerpoint/2010/main" val="159506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higher order learning skills</a:t>
            </a:r>
          </a:p>
          <a:p>
            <a:pPr lvl="1"/>
            <a:r>
              <a:rPr lang="en-US" dirty="0"/>
              <a:t>Document Based Queries (AP Style)</a:t>
            </a:r>
          </a:p>
          <a:p>
            <a:pPr lvl="1"/>
            <a:r>
              <a:rPr lang="en-US" dirty="0"/>
              <a:t>Primary Source Analyses (</a:t>
            </a:r>
            <a:r>
              <a:rPr lang="en-US" dirty="0" err="1"/>
              <a:t>Music,Pictures,Letters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Character Studies (Look at a characters that traditionally would of received a paragraph)</a:t>
            </a:r>
          </a:p>
          <a:p>
            <a:pPr lvl="1"/>
            <a:r>
              <a:rPr lang="en-US" dirty="0"/>
              <a:t>Mock Trials (Analyze supreme court cases)</a:t>
            </a:r>
          </a:p>
          <a:p>
            <a:pPr lvl="1"/>
            <a:r>
              <a:rPr lang="en-US" dirty="0"/>
              <a:t>Impact Debates (Which made a greater impact on today)</a:t>
            </a:r>
          </a:p>
          <a:p>
            <a:pPr lvl="1"/>
            <a:r>
              <a:rPr lang="en-US" dirty="0"/>
              <a:t>Discovery Student Led Investigation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76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my second semester using this model</a:t>
            </a:r>
          </a:p>
          <a:p>
            <a:r>
              <a:rPr lang="en-US" dirty="0"/>
              <a:t>92% of my students are currently achieving mastery level learning</a:t>
            </a:r>
          </a:p>
          <a:p>
            <a:r>
              <a:rPr lang="en-US" dirty="0"/>
              <a:t>More students are able to participate in dual credit (40%)</a:t>
            </a:r>
          </a:p>
          <a:p>
            <a:r>
              <a:rPr lang="en-US" dirty="0"/>
              <a:t>12% higher district score test results</a:t>
            </a:r>
          </a:p>
        </p:txBody>
      </p:sp>
    </p:spTree>
    <p:extLst>
      <p:ext uri="{BB962C8B-B14F-4D97-AF65-F5344CB8AC3E}">
        <p14:creationId xmlns:p14="http://schemas.microsoft.com/office/powerpoint/2010/main" val="429185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Gamification (preflight)</a:t>
            </a:r>
          </a:p>
          <a:p>
            <a:r>
              <a:rPr lang="en-US" dirty="0"/>
              <a:t>Student produced instruction</a:t>
            </a:r>
          </a:p>
          <a:p>
            <a:r>
              <a:rPr lang="en-US" dirty="0"/>
              <a:t>Concurrent Dual Credit</a:t>
            </a:r>
          </a:p>
          <a:p>
            <a:r>
              <a:rPr lang="en-US" dirty="0"/>
              <a:t>Paperless</a:t>
            </a:r>
          </a:p>
          <a:p>
            <a:r>
              <a:rPr lang="en-US" dirty="0"/>
              <a:t>One2One computing</a:t>
            </a:r>
          </a:p>
          <a:p>
            <a:r>
              <a:rPr lang="en-US" dirty="0"/>
              <a:t>BYOD</a:t>
            </a:r>
          </a:p>
        </p:txBody>
      </p:sp>
    </p:spTree>
    <p:extLst>
      <p:ext uri="{BB962C8B-B14F-4D97-AF65-F5344CB8AC3E}">
        <p14:creationId xmlns:p14="http://schemas.microsoft.com/office/powerpoint/2010/main" val="331081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en-US" altLang="en-US" b="1" dirty="0"/>
              <a:t>Ramblings of a History Teacher </a:t>
            </a:r>
            <a:r>
              <a:rPr lang="en-US" altLang="en-US" u="sng" dirty="0">
                <a:hlinkClick r:id="rId2"/>
              </a:rPr>
              <a:t>http://</a:t>
            </a:r>
            <a:r>
              <a:rPr lang="en-US" altLang="en-US" u="sng" dirty="0">
                <a:solidFill>
                  <a:srgbClr val="FFAE3E"/>
                </a:solidFill>
              </a:rPr>
              <a:t>theswishers.com</a:t>
            </a:r>
          </a:p>
          <a:p>
            <a:pPr>
              <a:buNone/>
              <a:defRPr/>
            </a:pPr>
            <a:r>
              <a:rPr lang="en-US" altLang="en-US" b="1" dirty="0"/>
              <a:t>Blended Tool Kit </a:t>
            </a:r>
            <a:r>
              <a:rPr lang="en-US" altLang="en-US" dirty="0">
                <a:hlinkClick r:id="rId2"/>
              </a:rPr>
              <a:t>http://blended.online.ucf.edu/blendkit-course/</a:t>
            </a:r>
            <a:endParaRPr lang="en-US" altLang="en-US" dirty="0"/>
          </a:p>
          <a:p>
            <a:pPr>
              <a:buNone/>
              <a:defRPr/>
            </a:pPr>
            <a:r>
              <a:rPr lang="en-US" altLang="en-US" b="1" dirty="0"/>
              <a:t>Designing Effective and Innovative Courses</a:t>
            </a:r>
          </a:p>
          <a:p>
            <a:pPr>
              <a:buNone/>
              <a:defRPr/>
            </a:pPr>
            <a:r>
              <a:rPr lang="en-US" altLang="en-US" dirty="0">
                <a:hlinkClick r:id="rId3"/>
              </a:rPr>
              <a:t>http://serc.carleton.edu/NAGTWorkshops/coursedesign/tutorial/index.html</a:t>
            </a:r>
            <a:endParaRPr lang="en-US" altLang="en-US" dirty="0"/>
          </a:p>
          <a:p>
            <a:pPr>
              <a:buNone/>
              <a:defRPr/>
            </a:pPr>
            <a:r>
              <a:rPr lang="en-US" altLang="en-US" b="1" dirty="0"/>
              <a:t>Dee Fink</a:t>
            </a:r>
          </a:p>
          <a:p>
            <a:pPr>
              <a:buNone/>
              <a:defRPr/>
            </a:pPr>
            <a:r>
              <a:rPr lang="en-US" altLang="en-US" dirty="0">
                <a:hlinkClick r:id="rId4"/>
              </a:rPr>
              <a:t>http://www.deefinkandassociates.com/GuidetoCourseDesignAug05.pdf</a:t>
            </a:r>
            <a:endParaRPr lang="en-US" altLang="en-US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Common Wealth of Learning </a:t>
            </a:r>
            <a:r>
              <a:rPr lang="en-US" dirty="0">
                <a:hlinkClick r:id="rId5"/>
              </a:rPr>
              <a:t>http://www.col.org/resources/publications/Pages/results.aspx?lk=%22open+educational+resources%22&amp;CID=&amp;lsort=date&amp;lstart=1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 err="1"/>
              <a:t>Educause</a:t>
            </a:r>
            <a:r>
              <a:rPr lang="en-US" b="1" dirty="0"/>
              <a:t> Learning Initiative Discovery Tool</a:t>
            </a:r>
            <a:r>
              <a:rPr lang="en-US" dirty="0"/>
              <a:t>: Blended learning workshop guide: </a:t>
            </a:r>
            <a:r>
              <a:rPr lang="en-US" dirty="0">
                <a:hlinkClick r:id="rId6"/>
              </a:rPr>
              <a:t>http://www.educause.edu/library/resources/eli-discovery-tool-blended-learning-workshop-guide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SUNY Tools of Engagement Project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https://sites.google.com/site/sunytoep/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34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“Blended learning is the thoughtful fusion of face-to-face and online learning experiences.  The basic principle is that face-to-face oral communication and written communication are optimally integrated such that strengths of each are blended into a unique learning experience…”</a:t>
            </a:r>
          </a:p>
          <a:p>
            <a:r>
              <a:rPr lang="en-US" dirty="0"/>
              <a:t>Garrison &amp; Vaughan, 2007</a:t>
            </a:r>
          </a:p>
        </p:txBody>
      </p:sp>
    </p:spTree>
    <p:extLst>
      <p:ext uri="{BB962C8B-B14F-4D97-AF65-F5344CB8AC3E}">
        <p14:creationId xmlns:p14="http://schemas.microsoft.com/office/powerpoint/2010/main" val="319783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Seeking something different</a:t>
            </a:r>
          </a:p>
          <a:p>
            <a:pPr lvl="1"/>
            <a:r>
              <a:rPr lang="en-US" dirty="0"/>
              <a:t>Increased access to students</a:t>
            </a:r>
          </a:p>
          <a:p>
            <a:pPr lvl="1"/>
            <a:r>
              <a:rPr lang="en-US" dirty="0"/>
              <a:t>Innovated, </a:t>
            </a:r>
            <a:r>
              <a:rPr lang="en-US" dirty="0" err="1"/>
              <a:t>flexable</a:t>
            </a:r>
            <a:r>
              <a:rPr lang="en-US" dirty="0"/>
              <a:t>, participatory and student centered</a:t>
            </a:r>
          </a:p>
          <a:p>
            <a:pPr lvl="1"/>
            <a:r>
              <a:rPr lang="en-US" dirty="0"/>
              <a:t>Capacity to effectively engage students</a:t>
            </a:r>
          </a:p>
          <a:p>
            <a:pPr lvl="1"/>
            <a:r>
              <a:rPr lang="en-US" dirty="0"/>
              <a:t>Promote critical thinking and facilitate higher order thinking</a:t>
            </a:r>
          </a:p>
          <a:p>
            <a:pPr lvl="1"/>
            <a:r>
              <a:rPr lang="en-US" dirty="0"/>
              <a:t>Remediation and augmentation for mastery learning</a:t>
            </a:r>
          </a:p>
        </p:txBody>
      </p:sp>
    </p:spTree>
    <p:extLst>
      <p:ext uri="{BB962C8B-B14F-4D97-AF65-F5344CB8AC3E}">
        <p14:creationId xmlns:p14="http://schemas.microsoft.com/office/powerpoint/2010/main" val="161054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appropriate for all classes?</a:t>
            </a:r>
          </a:p>
          <a:p>
            <a:r>
              <a:rPr lang="en-US" dirty="0"/>
              <a:t>What is the right blend of delivery methods to enhance the learning?</a:t>
            </a:r>
          </a:p>
          <a:p>
            <a:r>
              <a:rPr lang="en-US" dirty="0"/>
              <a:t>Will all students have access?</a:t>
            </a:r>
          </a:p>
          <a:p>
            <a:r>
              <a:rPr lang="en-US" dirty="0"/>
              <a:t>What are the requirements on the educator?</a:t>
            </a:r>
          </a:p>
        </p:txBody>
      </p:sp>
    </p:spTree>
    <p:extLst>
      <p:ext uri="{BB962C8B-B14F-4D97-AF65-F5344CB8AC3E}">
        <p14:creationId xmlns:p14="http://schemas.microsoft.com/office/powerpoint/2010/main" val="11556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Enabling blends: focus on access and convenience.</a:t>
            </a:r>
          </a:p>
          <a:p>
            <a:r>
              <a:rPr lang="en-US" dirty="0"/>
              <a:t>Enhancing blends: supplement teaching but do not radically change the overall approach.</a:t>
            </a:r>
          </a:p>
          <a:p>
            <a:r>
              <a:rPr lang="en-US" dirty="0"/>
              <a:t>Transforming blends: transform teaching and challenge learners to “actively construct knowledge through dynamic interactions”</a:t>
            </a:r>
          </a:p>
          <a:p>
            <a:r>
              <a:rPr lang="en-US" dirty="0"/>
              <a:t>Graham, 2006 – Handbook of Blended Learning</a:t>
            </a:r>
          </a:p>
        </p:txBody>
      </p:sp>
    </p:spTree>
    <p:extLst>
      <p:ext uri="{BB962C8B-B14F-4D97-AF65-F5344CB8AC3E}">
        <p14:creationId xmlns:p14="http://schemas.microsoft.com/office/powerpoint/2010/main" val="251556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Provide student-centered design (Fuchs, 2011)</a:t>
            </a:r>
          </a:p>
          <a:p>
            <a:r>
              <a:rPr lang="en-US" dirty="0"/>
              <a:t>Encourage student engagement (</a:t>
            </a:r>
            <a:r>
              <a:rPr lang="en-US" dirty="0" err="1"/>
              <a:t>BlendedKit</a:t>
            </a:r>
            <a:r>
              <a:rPr lang="en-US" dirty="0"/>
              <a:t> Reader)</a:t>
            </a:r>
          </a:p>
          <a:p>
            <a:r>
              <a:rPr lang="en-US" dirty="0"/>
              <a:t>Foster student ownership of content (</a:t>
            </a:r>
            <a:r>
              <a:rPr lang="en-US" dirty="0" err="1"/>
              <a:t>BlendedKit</a:t>
            </a:r>
            <a:r>
              <a:rPr lang="en-US" dirty="0"/>
              <a:t> Reader)</a:t>
            </a:r>
          </a:p>
          <a:p>
            <a:r>
              <a:rPr lang="en-US" dirty="0"/>
              <a:t>Meet diverse learning styles/needs (Fuchs, 2011)</a:t>
            </a:r>
          </a:p>
          <a:p>
            <a:r>
              <a:rPr lang="en-US" dirty="0"/>
              <a:t>Flexible with students schedules/load (Fuchs, 2011)</a:t>
            </a:r>
          </a:p>
          <a:p>
            <a:r>
              <a:rPr lang="en-US" dirty="0"/>
              <a:t>Differential instruction deliver</a:t>
            </a:r>
          </a:p>
        </p:txBody>
      </p:sp>
    </p:spTree>
    <p:extLst>
      <p:ext uri="{BB962C8B-B14F-4D97-AF65-F5344CB8AC3E}">
        <p14:creationId xmlns:p14="http://schemas.microsoft.com/office/powerpoint/2010/main" val="198357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88141187"/>
              </p:ext>
            </p:extLst>
          </p:nvPr>
        </p:nvGraphicFramePr>
        <p:xfrm>
          <a:off x="0" y="0"/>
          <a:ext cx="9525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25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07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90</TotalTime>
  <Words>871</Words>
  <Application>Microsoft Office PowerPoint</Application>
  <PresentationFormat>On-screen Show (4:3)</PresentationFormat>
  <Paragraphs>123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Berlin</vt:lpstr>
      <vt:lpstr>Mastery Based Learning</vt:lpstr>
      <vt:lpstr>Challenges to Address</vt:lpstr>
      <vt:lpstr>Blended Learning</vt:lpstr>
      <vt:lpstr>Why Bother?</vt:lpstr>
      <vt:lpstr>Initial Questions</vt:lpstr>
      <vt:lpstr>Types of Blending</vt:lpstr>
      <vt:lpstr>Benefits</vt:lpstr>
      <vt:lpstr>PowerPoint Presentation</vt:lpstr>
      <vt:lpstr>Construction</vt:lpstr>
      <vt:lpstr>Keys of Construction</vt:lpstr>
      <vt:lpstr>Section Structure</vt:lpstr>
      <vt:lpstr>Appetizer</vt:lpstr>
      <vt:lpstr>Salad</vt:lpstr>
      <vt:lpstr>Entree</vt:lpstr>
      <vt:lpstr>Dessert</vt:lpstr>
      <vt:lpstr>Assessment</vt:lpstr>
      <vt:lpstr>Leftovers</vt:lpstr>
      <vt:lpstr>Change</vt:lpstr>
      <vt:lpstr>Lessons Learned</vt:lpstr>
      <vt:lpstr>Common Question</vt:lpstr>
      <vt:lpstr>In Class</vt:lpstr>
      <vt:lpstr>Results</vt:lpstr>
      <vt:lpstr>Refining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Mastery Based Learning</dc:title>
  <dc:creator>Jeff Swisher</dc:creator>
  <cp:lastModifiedBy>Swisher, Jeffrey E</cp:lastModifiedBy>
  <cp:revision>16</cp:revision>
  <dcterms:created xsi:type="dcterms:W3CDTF">2014-11-13T02:28:33Z</dcterms:created>
  <dcterms:modified xsi:type="dcterms:W3CDTF">2020-04-13T16:31:09Z</dcterms:modified>
</cp:coreProperties>
</file>