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8" r:id="rId7"/>
    <p:sldId id="260" r:id="rId8"/>
    <p:sldId id="261" r:id="rId9"/>
    <p:sldId id="262" r:id="rId10"/>
    <p:sldId id="263" r:id="rId11"/>
    <p:sldId id="264" r:id="rId12"/>
    <p:sldId id="265" r:id="rId13"/>
    <p:sldId id="266"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9" d="100"/>
          <a:sy n="129" d="100"/>
        </p:scale>
        <p:origin x="1793" y="7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C4B317E-B726-4C3B-99A1-BAAC1479C7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61EDF3E-1F31-4920-A4FA-DC64DD6698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6562053-604B-4D5E-9900-57FFFBD76ECA}"/>
              </a:ext>
            </a:extLst>
          </p:cNvPr>
          <p:cNvSpPr>
            <a:spLocks noGrp="1" noChangeArrowheads="1"/>
          </p:cNvSpPr>
          <p:nvPr>
            <p:ph type="sldNum" sz="quarter" idx="12"/>
          </p:nvPr>
        </p:nvSpPr>
        <p:spPr>
          <a:ln/>
        </p:spPr>
        <p:txBody>
          <a:bodyPr/>
          <a:lstStyle>
            <a:lvl1pPr>
              <a:defRPr/>
            </a:lvl1pPr>
          </a:lstStyle>
          <a:p>
            <a:pPr>
              <a:defRPr/>
            </a:pPr>
            <a:fld id="{35B65C72-3368-49DD-97C2-5AFC568AC908}" type="slidenum">
              <a:rPr lang="en-US" altLang="en-US"/>
              <a:pPr>
                <a:defRPr/>
              </a:pPr>
              <a:t>‹#›</a:t>
            </a:fld>
            <a:endParaRPr lang="en-US" altLang="en-US"/>
          </a:p>
        </p:txBody>
      </p:sp>
    </p:spTree>
    <p:extLst>
      <p:ext uri="{BB962C8B-B14F-4D97-AF65-F5344CB8AC3E}">
        <p14:creationId xmlns:p14="http://schemas.microsoft.com/office/powerpoint/2010/main" val="209597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D76D71-D1B1-4C38-9BF0-67C1833F9B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CB42906-D33C-4E3D-960E-1D203FA984F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F3C8EB6-468E-4F6D-A7D0-654C51647A8C}"/>
              </a:ext>
            </a:extLst>
          </p:cNvPr>
          <p:cNvSpPr>
            <a:spLocks noGrp="1" noChangeArrowheads="1"/>
          </p:cNvSpPr>
          <p:nvPr>
            <p:ph type="sldNum" sz="quarter" idx="12"/>
          </p:nvPr>
        </p:nvSpPr>
        <p:spPr>
          <a:ln/>
        </p:spPr>
        <p:txBody>
          <a:bodyPr/>
          <a:lstStyle>
            <a:lvl1pPr>
              <a:defRPr/>
            </a:lvl1pPr>
          </a:lstStyle>
          <a:p>
            <a:pPr>
              <a:defRPr/>
            </a:pPr>
            <a:fld id="{646FD498-E489-410C-A8C9-673089C0778E}" type="slidenum">
              <a:rPr lang="en-US" altLang="en-US"/>
              <a:pPr>
                <a:defRPr/>
              </a:pPr>
              <a:t>‹#›</a:t>
            </a:fld>
            <a:endParaRPr lang="en-US" altLang="en-US"/>
          </a:p>
        </p:txBody>
      </p:sp>
    </p:spTree>
    <p:extLst>
      <p:ext uri="{BB962C8B-B14F-4D97-AF65-F5344CB8AC3E}">
        <p14:creationId xmlns:p14="http://schemas.microsoft.com/office/powerpoint/2010/main" val="184223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F2B8F4-E6AE-442E-B990-075087A450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4C5F4E5-7F9C-4112-98DE-BF069A8EBE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7302780-03F2-4AB4-B779-2E025BC74922}"/>
              </a:ext>
            </a:extLst>
          </p:cNvPr>
          <p:cNvSpPr>
            <a:spLocks noGrp="1" noChangeArrowheads="1"/>
          </p:cNvSpPr>
          <p:nvPr>
            <p:ph type="sldNum" sz="quarter" idx="12"/>
          </p:nvPr>
        </p:nvSpPr>
        <p:spPr>
          <a:ln/>
        </p:spPr>
        <p:txBody>
          <a:bodyPr/>
          <a:lstStyle>
            <a:lvl1pPr>
              <a:defRPr/>
            </a:lvl1pPr>
          </a:lstStyle>
          <a:p>
            <a:pPr>
              <a:defRPr/>
            </a:pPr>
            <a:fld id="{F0790F5E-3884-44AE-A976-4E4A5007DD9B}" type="slidenum">
              <a:rPr lang="en-US" altLang="en-US"/>
              <a:pPr>
                <a:defRPr/>
              </a:pPr>
              <a:t>‹#›</a:t>
            </a:fld>
            <a:endParaRPr lang="en-US" altLang="en-US"/>
          </a:p>
        </p:txBody>
      </p:sp>
    </p:spTree>
    <p:extLst>
      <p:ext uri="{BB962C8B-B14F-4D97-AF65-F5344CB8AC3E}">
        <p14:creationId xmlns:p14="http://schemas.microsoft.com/office/powerpoint/2010/main" val="242051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0B5119-24F1-4317-A4DA-0091A35479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9AB9E78-0775-4459-8A10-C43A78EA5F4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4AAED1B-A02E-44BA-93E5-6E21083B7ECF}"/>
              </a:ext>
            </a:extLst>
          </p:cNvPr>
          <p:cNvSpPr>
            <a:spLocks noGrp="1" noChangeArrowheads="1"/>
          </p:cNvSpPr>
          <p:nvPr>
            <p:ph type="sldNum" sz="quarter" idx="12"/>
          </p:nvPr>
        </p:nvSpPr>
        <p:spPr>
          <a:ln/>
        </p:spPr>
        <p:txBody>
          <a:bodyPr/>
          <a:lstStyle>
            <a:lvl1pPr>
              <a:defRPr/>
            </a:lvl1pPr>
          </a:lstStyle>
          <a:p>
            <a:pPr>
              <a:defRPr/>
            </a:pPr>
            <a:fld id="{570310F2-ABB0-44F0-8F4F-390DA23883C3}" type="slidenum">
              <a:rPr lang="en-US" altLang="en-US"/>
              <a:pPr>
                <a:defRPr/>
              </a:pPr>
              <a:t>‹#›</a:t>
            </a:fld>
            <a:endParaRPr lang="en-US" altLang="en-US"/>
          </a:p>
        </p:txBody>
      </p:sp>
    </p:spTree>
    <p:extLst>
      <p:ext uri="{BB962C8B-B14F-4D97-AF65-F5344CB8AC3E}">
        <p14:creationId xmlns:p14="http://schemas.microsoft.com/office/powerpoint/2010/main" val="55121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F37D85E8-801E-41EE-8F79-32DFB87206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74F067A-FC10-4492-B1EC-F645E27E66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2D2FFC2-088F-4CA5-97E0-0D679D62775A}"/>
              </a:ext>
            </a:extLst>
          </p:cNvPr>
          <p:cNvSpPr>
            <a:spLocks noGrp="1" noChangeArrowheads="1"/>
          </p:cNvSpPr>
          <p:nvPr>
            <p:ph type="sldNum" sz="quarter" idx="12"/>
          </p:nvPr>
        </p:nvSpPr>
        <p:spPr>
          <a:ln/>
        </p:spPr>
        <p:txBody>
          <a:bodyPr/>
          <a:lstStyle>
            <a:lvl1pPr>
              <a:defRPr/>
            </a:lvl1pPr>
          </a:lstStyle>
          <a:p>
            <a:pPr>
              <a:defRPr/>
            </a:pPr>
            <a:fld id="{D459C351-C305-4EEC-88C3-67833AE5DBC8}" type="slidenum">
              <a:rPr lang="en-US" altLang="en-US"/>
              <a:pPr>
                <a:defRPr/>
              </a:pPr>
              <a:t>‹#›</a:t>
            </a:fld>
            <a:endParaRPr lang="en-US" altLang="en-US"/>
          </a:p>
        </p:txBody>
      </p:sp>
    </p:spTree>
    <p:extLst>
      <p:ext uri="{BB962C8B-B14F-4D97-AF65-F5344CB8AC3E}">
        <p14:creationId xmlns:p14="http://schemas.microsoft.com/office/powerpoint/2010/main" val="298901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D6D56B8-F72E-4614-887E-8201CFDC04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01E643C-8EBF-4E8D-8749-751203C0EC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900BBDF-6446-478F-AEE5-A78EEA82AEED}"/>
              </a:ext>
            </a:extLst>
          </p:cNvPr>
          <p:cNvSpPr>
            <a:spLocks noGrp="1" noChangeArrowheads="1"/>
          </p:cNvSpPr>
          <p:nvPr>
            <p:ph type="sldNum" sz="quarter" idx="12"/>
          </p:nvPr>
        </p:nvSpPr>
        <p:spPr>
          <a:ln/>
        </p:spPr>
        <p:txBody>
          <a:bodyPr/>
          <a:lstStyle>
            <a:lvl1pPr>
              <a:defRPr/>
            </a:lvl1pPr>
          </a:lstStyle>
          <a:p>
            <a:pPr>
              <a:defRPr/>
            </a:pPr>
            <a:fld id="{1B402466-0847-420E-96BA-AD5345599891}" type="slidenum">
              <a:rPr lang="en-US" altLang="en-US"/>
              <a:pPr>
                <a:defRPr/>
              </a:pPr>
              <a:t>‹#›</a:t>
            </a:fld>
            <a:endParaRPr lang="en-US" altLang="en-US"/>
          </a:p>
        </p:txBody>
      </p:sp>
    </p:spTree>
    <p:extLst>
      <p:ext uri="{BB962C8B-B14F-4D97-AF65-F5344CB8AC3E}">
        <p14:creationId xmlns:p14="http://schemas.microsoft.com/office/powerpoint/2010/main" val="424334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C168F46-8347-4BE8-A83D-1309F534DD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D02183A-355D-4B9A-A65B-F23A214912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79956A20-824F-4127-8A83-2596DE1A9558}"/>
              </a:ext>
            </a:extLst>
          </p:cNvPr>
          <p:cNvSpPr>
            <a:spLocks noGrp="1" noChangeArrowheads="1"/>
          </p:cNvSpPr>
          <p:nvPr>
            <p:ph type="sldNum" sz="quarter" idx="12"/>
          </p:nvPr>
        </p:nvSpPr>
        <p:spPr>
          <a:ln/>
        </p:spPr>
        <p:txBody>
          <a:bodyPr/>
          <a:lstStyle>
            <a:lvl1pPr>
              <a:defRPr/>
            </a:lvl1pPr>
          </a:lstStyle>
          <a:p>
            <a:pPr>
              <a:defRPr/>
            </a:pPr>
            <a:fld id="{1DE78458-88F7-42BC-B410-B22DA9BE9C15}" type="slidenum">
              <a:rPr lang="en-US" altLang="en-US"/>
              <a:pPr>
                <a:defRPr/>
              </a:pPr>
              <a:t>‹#›</a:t>
            </a:fld>
            <a:endParaRPr lang="en-US" altLang="en-US"/>
          </a:p>
        </p:txBody>
      </p:sp>
    </p:spTree>
    <p:extLst>
      <p:ext uri="{BB962C8B-B14F-4D97-AF65-F5344CB8AC3E}">
        <p14:creationId xmlns:p14="http://schemas.microsoft.com/office/powerpoint/2010/main" val="303730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AD4B8BD-99D1-4F09-98DE-C5FF452899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2B730DE-A207-45F3-9632-3081D426C3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F9F7CE7-98F4-4A54-8CB2-A7B986BE251B}"/>
              </a:ext>
            </a:extLst>
          </p:cNvPr>
          <p:cNvSpPr>
            <a:spLocks noGrp="1" noChangeArrowheads="1"/>
          </p:cNvSpPr>
          <p:nvPr>
            <p:ph type="sldNum" sz="quarter" idx="12"/>
          </p:nvPr>
        </p:nvSpPr>
        <p:spPr>
          <a:ln/>
        </p:spPr>
        <p:txBody>
          <a:bodyPr/>
          <a:lstStyle>
            <a:lvl1pPr>
              <a:defRPr/>
            </a:lvl1pPr>
          </a:lstStyle>
          <a:p>
            <a:pPr>
              <a:defRPr/>
            </a:pPr>
            <a:fld id="{07FC7377-D5EE-4418-ABDA-5F25B2A1D914}" type="slidenum">
              <a:rPr lang="en-US" altLang="en-US"/>
              <a:pPr>
                <a:defRPr/>
              </a:pPr>
              <a:t>‹#›</a:t>
            </a:fld>
            <a:endParaRPr lang="en-US" altLang="en-US"/>
          </a:p>
        </p:txBody>
      </p:sp>
    </p:spTree>
    <p:extLst>
      <p:ext uri="{BB962C8B-B14F-4D97-AF65-F5344CB8AC3E}">
        <p14:creationId xmlns:p14="http://schemas.microsoft.com/office/powerpoint/2010/main" val="123944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B9CE73-1179-4D3C-B35A-A5A97AC72A4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D94B73E-9906-44E8-AFBC-C474B928A1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76AD4FE-FCCF-44AD-A3C7-B980824A5388}"/>
              </a:ext>
            </a:extLst>
          </p:cNvPr>
          <p:cNvSpPr>
            <a:spLocks noGrp="1" noChangeArrowheads="1"/>
          </p:cNvSpPr>
          <p:nvPr>
            <p:ph type="sldNum" sz="quarter" idx="12"/>
          </p:nvPr>
        </p:nvSpPr>
        <p:spPr>
          <a:ln/>
        </p:spPr>
        <p:txBody>
          <a:bodyPr/>
          <a:lstStyle>
            <a:lvl1pPr>
              <a:defRPr/>
            </a:lvl1pPr>
          </a:lstStyle>
          <a:p>
            <a:pPr>
              <a:defRPr/>
            </a:pPr>
            <a:fld id="{AA102BD5-FAA4-4F3F-826A-82D7119B22A7}" type="slidenum">
              <a:rPr lang="en-US" altLang="en-US"/>
              <a:pPr>
                <a:defRPr/>
              </a:pPr>
              <a:t>‹#›</a:t>
            </a:fld>
            <a:endParaRPr lang="en-US" altLang="en-US"/>
          </a:p>
        </p:txBody>
      </p:sp>
    </p:spTree>
    <p:extLst>
      <p:ext uri="{BB962C8B-B14F-4D97-AF65-F5344CB8AC3E}">
        <p14:creationId xmlns:p14="http://schemas.microsoft.com/office/powerpoint/2010/main" val="114223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CA63289-2289-4D24-804C-5334C5561E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F266D91-2FEA-4C7D-9A8B-599FBB7D71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BB22150-1828-4D01-97E2-9E221EF853FB}"/>
              </a:ext>
            </a:extLst>
          </p:cNvPr>
          <p:cNvSpPr>
            <a:spLocks noGrp="1" noChangeArrowheads="1"/>
          </p:cNvSpPr>
          <p:nvPr>
            <p:ph type="sldNum" sz="quarter" idx="12"/>
          </p:nvPr>
        </p:nvSpPr>
        <p:spPr>
          <a:ln/>
        </p:spPr>
        <p:txBody>
          <a:bodyPr/>
          <a:lstStyle>
            <a:lvl1pPr>
              <a:defRPr/>
            </a:lvl1pPr>
          </a:lstStyle>
          <a:p>
            <a:pPr>
              <a:defRPr/>
            </a:pPr>
            <a:fld id="{9B94966A-1D9F-4B3E-8423-3FD27B1357F6}" type="slidenum">
              <a:rPr lang="en-US" altLang="en-US"/>
              <a:pPr>
                <a:defRPr/>
              </a:pPr>
              <a:t>‹#›</a:t>
            </a:fld>
            <a:endParaRPr lang="en-US" altLang="en-US"/>
          </a:p>
        </p:txBody>
      </p:sp>
    </p:spTree>
    <p:extLst>
      <p:ext uri="{BB962C8B-B14F-4D97-AF65-F5344CB8AC3E}">
        <p14:creationId xmlns:p14="http://schemas.microsoft.com/office/powerpoint/2010/main" val="153755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C7C20667-A923-423C-8B4F-827DBC6228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0FC7040-B800-41A2-AECF-DE1A084582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F9A54B2-BA6E-44E6-8096-AA794A12DE6D}"/>
              </a:ext>
            </a:extLst>
          </p:cNvPr>
          <p:cNvSpPr>
            <a:spLocks noGrp="1" noChangeArrowheads="1"/>
          </p:cNvSpPr>
          <p:nvPr>
            <p:ph type="sldNum" sz="quarter" idx="12"/>
          </p:nvPr>
        </p:nvSpPr>
        <p:spPr>
          <a:ln/>
        </p:spPr>
        <p:txBody>
          <a:bodyPr/>
          <a:lstStyle>
            <a:lvl1pPr>
              <a:defRPr/>
            </a:lvl1pPr>
          </a:lstStyle>
          <a:p>
            <a:pPr>
              <a:defRPr/>
            </a:pPr>
            <a:fld id="{F3B894E6-1CC0-4F08-AB29-5B95AF8603C6}" type="slidenum">
              <a:rPr lang="en-US" altLang="en-US"/>
              <a:pPr>
                <a:defRPr/>
              </a:pPr>
              <a:t>‹#›</a:t>
            </a:fld>
            <a:endParaRPr lang="en-US" altLang="en-US"/>
          </a:p>
        </p:txBody>
      </p:sp>
    </p:spTree>
    <p:extLst>
      <p:ext uri="{BB962C8B-B14F-4D97-AF65-F5344CB8AC3E}">
        <p14:creationId xmlns:p14="http://schemas.microsoft.com/office/powerpoint/2010/main" val="115216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3149AD8-8A7A-4E37-82F4-E9C5E81A459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D520511-6FF0-4567-B246-9DEC03DBA52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1083B4-14B8-4AA4-A4B4-9F3B1FF4D3D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0F676E2-8509-41C3-94A6-8B802FA378D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32B56E16-AAD3-45B9-80CF-D8E17F72AF8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167A728-181C-4F0D-8419-0395507B2A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Image:Murrow1.jpg"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hop.com/op/~Eyes_Off_the_Prize_:_The_United_Nations_and_the_African_American_Struggle_for_Human_Rights,_1944_1955-oprod-5955896"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Image:Wallstreetbmb.jp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Image:Joseph_McCarthy.jpg"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wikipedia.org/wiki/Image:Rosenbergs.jpg"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en.wikipedia.org/wiki/Image:Ayn_Rand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F10CC87-1106-49D2-9747-458C730D0B67}"/>
              </a:ext>
            </a:extLst>
          </p:cNvPr>
          <p:cNvSpPr>
            <a:spLocks noGrp="1" noChangeArrowheads="1"/>
          </p:cNvSpPr>
          <p:nvPr>
            <p:ph type="ctrTitle"/>
          </p:nvPr>
        </p:nvSpPr>
        <p:spPr>
          <a:xfrm>
            <a:off x="0" y="0"/>
            <a:ext cx="9144000" cy="6858000"/>
          </a:xfrm>
          <a:solidFill>
            <a:srgbClr val="FF0000"/>
          </a:solidFill>
        </p:spPr>
        <p:txBody>
          <a:bodyPr anchor="ctr"/>
          <a:lstStyle/>
          <a:p>
            <a:pPr eaLnBrk="1" hangingPunct="1"/>
            <a:r>
              <a:rPr lang="en-US" altLang="en-US" b="1" i="1">
                <a:solidFill>
                  <a:schemeClr val="bg1"/>
                </a:solidFill>
              </a:rPr>
              <a:t>McCarthyism and the Red Scare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9E91330-F2EB-46D4-BF21-FE78F1560CC4}"/>
              </a:ext>
            </a:extLst>
          </p:cNvPr>
          <p:cNvSpPr>
            <a:spLocks noGrp="1" noChangeArrowheads="1"/>
          </p:cNvSpPr>
          <p:nvPr>
            <p:ph type="title"/>
          </p:nvPr>
        </p:nvSpPr>
        <p:spPr>
          <a:xfrm>
            <a:off x="0" y="0"/>
            <a:ext cx="5029200" cy="1143000"/>
          </a:xfrm>
        </p:spPr>
        <p:txBody>
          <a:bodyPr/>
          <a:lstStyle/>
          <a:p>
            <a:pPr eaLnBrk="1" hangingPunct="1"/>
            <a:r>
              <a:rPr lang="en-US" altLang="en-US" b="1" u="sng"/>
              <a:t>Too Far</a:t>
            </a:r>
          </a:p>
        </p:txBody>
      </p:sp>
      <p:sp>
        <p:nvSpPr>
          <p:cNvPr id="11267" name="Rectangle 3">
            <a:extLst>
              <a:ext uri="{FF2B5EF4-FFF2-40B4-BE49-F238E27FC236}">
                <a16:creationId xmlns:a16="http://schemas.microsoft.com/office/drawing/2014/main" id="{4BDF27B1-4EEC-40D1-8695-D82A133D456B}"/>
              </a:ext>
            </a:extLst>
          </p:cNvPr>
          <p:cNvSpPr>
            <a:spLocks noGrp="1" noChangeArrowheads="1"/>
          </p:cNvSpPr>
          <p:nvPr>
            <p:ph type="body" idx="1"/>
          </p:nvPr>
        </p:nvSpPr>
        <p:spPr>
          <a:xfrm>
            <a:off x="0" y="914400"/>
            <a:ext cx="5029200" cy="2590800"/>
          </a:xfrm>
        </p:spPr>
        <p:txBody>
          <a:bodyPr/>
          <a:lstStyle/>
          <a:p>
            <a:pPr eaLnBrk="1" hangingPunct="1"/>
            <a:r>
              <a:rPr lang="en-US" altLang="en-US" sz="3600"/>
              <a:t>Ike and the Army</a:t>
            </a:r>
          </a:p>
          <a:p>
            <a:pPr eaLnBrk="1" hangingPunct="1"/>
            <a:r>
              <a:rPr lang="en-US" altLang="en-US" sz="3600"/>
              <a:t>Edward R. Murrow</a:t>
            </a:r>
          </a:p>
          <a:p>
            <a:pPr eaLnBrk="1" hangingPunct="1"/>
            <a:r>
              <a:rPr lang="en-US" altLang="en-US" sz="3600"/>
              <a:t>Movie clip</a:t>
            </a:r>
          </a:p>
        </p:txBody>
      </p:sp>
      <p:pic>
        <p:nvPicPr>
          <p:cNvPr id="11268" name="Picture 5" descr="Edward R. Murrow, U.S. newscaster, pioneer in Broadcast journalism">
            <a:hlinkClick r:id="rId2" tooltip="Edward R. Murrow, U.S. newscaster, pioneer in Broadcast journalism"/>
            <a:extLst>
              <a:ext uri="{FF2B5EF4-FFF2-40B4-BE49-F238E27FC236}">
                <a16:creationId xmlns:a16="http://schemas.microsoft.com/office/drawing/2014/main" id="{DFDF08CF-8CA5-444B-80B9-D30D7D1F8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41148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Welch">
            <a:extLst>
              <a:ext uri="{FF2B5EF4-FFF2-40B4-BE49-F238E27FC236}">
                <a16:creationId xmlns:a16="http://schemas.microsoft.com/office/drawing/2014/main" id="{E82EB702-148E-40FB-9E31-32D2EFA98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0600"/>
            <a:ext cx="70104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descr="USAeisenhower1">
            <a:extLst>
              <a:ext uri="{FF2B5EF4-FFF2-40B4-BE49-F238E27FC236}">
                <a16:creationId xmlns:a16="http://schemas.microsoft.com/office/drawing/2014/main" id="{754D6BF5-EB76-4A4B-AE07-6F28083317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638" y="3505200"/>
            <a:ext cx="21383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1CC550E-A4F9-4A08-B4F1-6B4BD43CAFFA}"/>
              </a:ext>
            </a:extLst>
          </p:cNvPr>
          <p:cNvSpPr>
            <a:spLocks noGrp="1" noChangeArrowheads="1"/>
          </p:cNvSpPr>
          <p:nvPr>
            <p:ph type="title"/>
          </p:nvPr>
        </p:nvSpPr>
        <p:spPr>
          <a:xfrm>
            <a:off x="0" y="0"/>
            <a:ext cx="4114800" cy="1143000"/>
          </a:xfrm>
        </p:spPr>
        <p:txBody>
          <a:bodyPr/>
          <a:lstStyle/>
          <a:p>
            <a:pPr eaLnBrk="1" hangingPunct="1"/>
            <a:r>
              <a:rPr lang="en-US" altLang="en-US"/>
              <a:t>Consequences</a:t>
            </a:r>
          </a:p>
        </p:txBody>
      </p:sp>
      <p:sp>
        <p:nvSpPr>
          <p:cNvPr id="12291" name="Rectangle 3">
            <a:extLst>
              <a:ext uri="{FF2B5EF4-FFF2-40B4-BE49-F238E27FC236}">
                <a16:creationId xmlns:a16="http://schemas.microsoft.com/office/drawing/2014/main" id="{20A00815-A411-4DEB-87C3-BA9C9E2926B0}"/>
              </a:ext>
            </a:extLst>
          </p:cNvPr>
          <p:cNvSpPr>
            <a:spLocks noGrp="1" noChangeArrowheads="1"/>
          </p:cNvSpPr>
          <p:nvPr>
            <p:ph type="body" idx="1"/>
          </p:nvPr>
        </p:nvSpPr>
        <p:spPr>
          <a:xfrm>
            <a:off x="3962400" y="0"/>
            <a:ext cx="5181600" cy="2209800"/>
          </a:xfrm>
        </p:spPr>
        <p:txBody>
          <a:bodyPr/>
          <a:lstStyle/>
          <a:p>
            <a:pPr eaLnBrk="1" hangingPunct="1"/>
            <a:r>
              <a:rPr lang="en-US" altLang="en-US"/>
              <a:t>African Americans struggle</a:t>
            </a:r>
          </a:p>
          <a:p>
            <a:pPr lvl="1" eaLnBrk="1" hangingPunct="1"/>
            <a:r>
              <a:rPr lang="en-US" altLang="en-US"/>
              <a:t>Human rights vs. Civil Rights</a:t>
            </a:r>
          </a:p>
        </p:txBody>
      </p:sp>
      <p:pic>
        <p:nvPicPr>
          <p:cNvPr id="12292" name="Picture 5" descr="Eyes Off the Prize : The United Nations and the African American Struggle for Human Rights, 1944-1955">
            <a:hlinkClick r:id="rId2"/>
            <a:extLst>
              <a:ext uri="{FF2B5EF4-FFF2-40B4-BE49-F238E27FC236}">
                <a16:creationId xmlns:a16="http://schemas.microsoft.com/office/drawing/2014/main" id="{860E98DE-3FD8-4396-AA70-A70BC1D05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39497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Civil Rights Montage">
            <a:extLst>
              <a:ext uri="{FF2B5EF4-FFF2-40B4-BE49-F238E27FC236}">
                <a16:creationId xmlns:a16="http://schemas.microsoft.com/office/drawing/2014/main" id="{9609AECF-9E88-4722-A9C5-00C8B95FF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609850"/>
            <a:ext cx="51816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D1DA36A5-9566-465C-A349-E39E81CF33FE}"/>
              </a:ext>
            </a:extLst>
          </p:cNvPr>
          <p:cNvSpPr>
            <a:spLocks noGrp="1" noChangeArrowheads="1"/>
          </p:cNvSpPr>
          <p:nvPr>
            <p:ph type="body" idx="1"/>
          </p:nvPr>
        </p:nvSpPr>
        <p:spPr>
          <a:xfrm>
            <a:off x="0" y="0"/>
            <a:ext cx="4724400" cy="1371600"/>
          </a:xfrm>
        </p:spPr>
        <p:txBody>
          <a:bodyPr/>
          <a:lstStyle/>
          <a:p>
            <a:pPr eaLnBrk="1" hangingPunct="1"/>
            <a:r>
              <a:rPr lang="en-US" altLang="en-US"/>
              <a:t>Entertainment Industry</a:t>
            </a:r>
          </a:p>
          <a:p>
            <a:pPr lvl="1" eaLnBrk="1" hangingPunct="1"/>
            <a:r>
              <a:rPr lang="en-US" altLang="en-US"/>
              <a:t>Hollywood Ten</a:t>
            </a:r>
          </a:p>
        </p:txBody>
      </p:sp>
      <p:pic>
        <p:nvPicPr>
          <p:cNvPr id="13315" name="Picture 5" descr="disney">
            <a:extLst>
              <a:ext uri="{FF2B5EF4-FFF2-40B4-BE49-F238E27FC236}">
                <a16:creationId xmlns:a16="http://schemas.microsoft.com/office/drawing/2014/main" id="{59E5130E-5008-4E75-862E-91B471698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0"/>
            <a:ext cx="3124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The Hollywood Ten">
            <a:extLst>
              <a:ext uri="{FF2B5EF4-FFF2-40B4-BE49-F238E27FC236}">
                <a16:creationId xmlns:a16="http://schemas.microsoft.com/office/drawing/2014/main" id="{8330D6DB-56CA-451C-961E-E4C6EBEB0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3625"/>
            <a:ext cx="6019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8">
            <a:extLst>
              <a:ext uri="{FF2B5EF4-FFF2-40B4-BE49-F238E27FC236}">
                <a16:creationId xmlns:a16="http://schemas.microsoft.com/office/drawing/2014/main" id="{F42525DB-4F91-4256-9099-C977FE391A6A}"/>
              </a:ext>
            </a:extLst>
          </p:cNvPr>
          <p:cNvSpPr txBox="1">
            <a:spLocks noChangeArrowheads="1"/>
          </p:cNvSpPr>
          <p:nvPr/>
        </p:nvSpPr>
        <p:spPr bwMode="auto">
          <a:xfrm>
            <a:off x="6019800" y="2438400"/>
            <a:ext cx="312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t>-Even W. Disney had to appear before HUAC.</a:t>
            </a:r>
          </a:p>
        </p:txBody>
      </p:sp>
      <p:sp>
        <p:nvSpPr>
          <p:cNvPr id="13318" name="Text Box 9">
            <a:extLst>
              <a:ext uri="{FF2B5EF4-FFF2-40B4-BE49-F238E27FC236}">
                <a16:creationId xmlns:a16="http://schemas.microsoft.com/office/drawing/2014/main" id="{AA436328-AFDA-4F66-BF9B-8B9B39D648A0}"/>
              </a:ext>
            </a:extLst>
          </p:cNvPr>
          <p:cNvSpPr txBox="1">
            <a:spLocks noChangeArrowheads="1"/>
          </p:cNvSpPr>
          <p:nvPr/>
        </p:nvSpPr>
        <p:spPr bwMode="auto">
          <a:xfrm>
            <a:off x="6019800" y="4071938"/>
            <a:ext cx="3124200" cy="270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t>-The ten men were convicted of contempt. Their appeals of course were denied, all served prison terms of up to one year.</a:t>
            </a:r>
            <a:r>
              <a:rPr lang="en-US" altLang="en-US" sz="280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06A31C86-38AB-45F7-82C0-D6F8DC05EDB3}"/>
              </a:ext>
            </a:extLst>
          </p:cNvPr>
          <p:cNvSpPr>
            <a:spLocks noGrp="1" noChangeArrowheads="1"/>
          </p:cNvSpPr>
          <p:nvPr>
            <p:ph type="body" idx="1"/>
          </p:nvPr>
        </p:nvSpPr>
        <p:spPr>
          <a:xfrm>
            <a:off x="76200" y="4572000"/>
            <a:ext cx="3657600" cy="2209800"/>
          </a:xfrm>
        </p:spPr>
        <p:txBody>
          <a:bodyPr/>
          <a:lstStyle/>
          <a:p>
            <a:pPr eaLnBrk="1" hangingPunct="1"/>
            <a:r>
              <a:rPr lang="en-US" altLang="en-US" sz="2800"/>
              <a:t>World view</a:t>
            </a:r>
          </a:p>
          <a:p>
            <a:pPr eaLnBrk="1" hangingPunct="1"/>
            <a:r>
              <a:rPr lang="en-US" altLang="en-US" sz="2800"/>
              <a:t>Political chill in America</a:t>
            </a:r>
          </a:p>
          <a:p>
            <a:pPr eaLnBrk="1" hangingPunct="1"/>
            <a:r>
              <a:rPr lang="en-US" altLang="en-US" sz="2800"/>
              <a:t>Joseph McCarthy</a:t>
            </a:r>
          </a:p>
        </p:txBody>
      </p:sp>
      <p:pic>
        <p:nvPicPr>
          <p:cNvPr id="14339" name="Picture 5" descr="hblock4">
            <a:extLst>
              <a:ext uri="{FF2B5EF4-FFF2-40B4-BE49-F238E27FC236}">
                <a16:creationId xmlns:a16="http://schemas.microsoft.com/office/drawing/2014/main" id="{2D760435-BDFE-43C6-AC28-C12A99CE9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763" y="0"/>
            <a:ext cx="532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7" descr="hblock7">
            <a:extLst>
              <a:ext uri="{FF2B5EF4-FFF2-40B4-BE49-F238E27FC236}">
                <a16:creationId xmlns:a16="http://schemas.microsoft.com/office/drawing/2014/main" id="{A3524D97-CB6F-4C72-9F23-94F80BE65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494E582-87C2-4B7A-A3F6-21B116B73D4A}"/>
              </a:ext>
            </a:extLst>
          </p:cNvPr>
          <p:cNvSpPr>
            <a:spLocks noGrp="1" noChangeArrowheads="1"/>
          </p:cNvSpPr>
          <p:nvPr>
            <p:ph type="title"/>
          </p:nvPr>
        </p:nvSpPr>
        <p:spPr>
          <a:xfrm>
            <a:off x="0" y="0"/>
            <a:ext cx="4343400" cy="685800"/>
          </a:xfrm>
        </p:spPr>
        <p:txBody>
          <a:bodyPr/>
          <a:lstStyle/>
          <a:p>
            <a:pPr eaLnBrk="1" hangingPunct="1"/>
            <a:r>
              <a:rPr lang="en-US" altLang="en-US" sz="4800" u="sng"/>
              <a:t>Nothing new</a:t>
            </a:r>
          </a:p>
        </p:txBody>
      </p:sp>
      <p:sp>
        <p:nvSpPr>
          <p:cNvPr id="3075" name="Rectangle 3">
            <a:extLst>
              <a:ext uri="{FF2B5EF4-FFF2-40B4-BE49-F238E27FC236}">
                <a16:creationId xmlns:a16="http://schemas.microsoft.com/office/drawing/2014/main" id="{61389FB0-4E92-4BC7-8505-2B98FFB05ECD}"/>
              </a:ext>
            </a:extLst>
          </p:cNvPr>
          <p:cNvSpPr>
            <a:spLocks noGrp="1" noChangeArrowheads="1"/>
          </p:cNvSpPr>
          <p:nvPr>
            <p:ph type="body" idx="1"/>
          </p:nvPr>
        </p:nvSpPr>
        <p:spPr>
          <a:xfrm>
            <a:off x="0" y="685800"/>
            <a:ext cx="4038600" cy="6172200"/>
          </a:xfrm>
        </p:spPr>
        <p:txBody>
          <a:bodyPr/>
          <a:lstStyle/>
          <a:p>
            <a:pPr eaLnBrk="1" hangingPunct="1"/>
            <a:r>
              <a:rPr lang="en-US" altLang="en-US"/>
              <a:t>A. Mitchell Palmer</a:t>
            </a:r>
          </a:p>
          <a:p>
            <a:pPr eaLnBrk="1" hangingPunct="1"/>
            <a:r>
              <a:rPr lang="en-US" altLang="en-US"/>
              <a:t>Mass Hysteria</a:t>
            </a:r>
          </a:p>
          <a:p>
            <a:pPr lvl="1" eaLnBrk="1" hangingPunct="1"/>
            <a:r>
              <a:rPr lang="en-US" altLang="en-US"/>
              <a:t>Terrorist attacks (Wall St.)</a:t>
            </a:r>
          </a:p>
          <a:p>
            <a:pPr lvl="1" eaLnBrk="1" hangingPunct="1"/>
            <a:r>
              <a:rPr lang="en-US" altLang="en-US"/>
              <a:t>Deportations</a:t>
            </a:r>
          </a:p>
          <a:p>
            <a:pPr lvl="1" eaLnBrk="1" hangingPunct="1"/>
            <a:endParaRPr lang="en-US" altLang="en-US"/>
          </a:p>
        </p:txBody>
      </p:sp>
      <p:pic>
        <p:nvPicPr>
          <p:cNvPr id="3076" name="Picture 5" descr="prod_2542">
            <a:extLst>
              <a:ext uri="{FF2B5EF4-FFF2-40B4-BE49-F238E27FC236}">
                <a16:creationId xmlns:a16="http://schemas.microsoft.com/office/drawing/2014/main" id="{27FF3989-9110-4E26-BDAD-A95654E15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063" y="0"/>
            <a:ext cx="4960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The aftermath of the explosion.">
            <a:hlinkClick r:id="rId3" tooltip="The aftermath of the explosion."/>
            <a:extLst>
              <a:ext uri="{FF2B5EF4-FFF2-40B4-BE49-F238E27FC236}">
                <a16:creationId xmlns:a16="http://schemas.microsoft.com/office/drawing/2014/main" id="{8EFBE067-14C8-48EE-A691-7B59D0851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5363"/>
            <a:ext cx="4191000"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F479CFC-072C-4F85-A006-C5A08F58B976}"/>
              </a:ext>
            </a:extLst>
          </p:cNvPr>
          <p:cNvSpPr>
            <a:spLocks noGrp="1" noChangeArrowheads="1"/>
          </p:cNvSpPr>
          <p:nvPr>
            <p:ph type="title"/>
          </p:nvPr>
        </p:nvSpPr>
        <p:spPr>
          <a:xfrm>
            <a:off x="0" y="0"/>
            <a:ext cx="3962400" cy="1417638"/>
          </a:xfrm>
        </p:spPr>
        <p:txBody>
          <a:bodyPr/>
          <a:lstStyle/>
          <a:p>
            <a:pPr eaLnBrk="1" hangingPunct="1"/>
            <a:r>
              <a:rPr lang="en-US" altLang="en-US" sz="4000"/>
              <a:t>Sen. Joseph McCarthy</a:t>
            </a:r>
          </a:p>
        </p:txBody>
      </p:sp>
      <p:sp>
        <p:nvSpPr>
          <p:cNvPr id="4099" name="Rectangle 3">
            <a:extLst>
              <a:ext uri="{FF2B5EF4-FFF2-40B4-BE49-F238E27FC236}">
                <a16:creationId xmlns:a16="http://schemas.microsoft.com/office/drawing/2014/main" id="{D15803FA-04EB-45AB-9C3F-67082AB2846A}"/>
              </a:ext>
            </a:extLst>
          </p:cNvPr>
          <p:cNvSpPr>
            <a:spLocks noGrp="1" noChangeArrowheads="1"/>
          </p:cNvSpPr>
          <p:nvPr>
            <p:ph type="body" idx="1"/>
          </p:nvPr>
        </p:nvSpPr>
        <p:spPr>
          <a:xfrm>
            <a:off x="0" y="1371600"/>
            <a:ext cx="3886200" cy="2362200"/>
          </a:xfrm>
        </p:spPr>
        <p:txBody>
          <a:bodyPr/>
          <a:lstStyle/>
          <a:p>
            <a:pPr eaLnBrk="1" hangingPunct="1"/>
            <a:r>
              <a:rPr lang="en-US" altLang="en-US"/>
              <a:t>Bio</a:t>
            </a:r>
          </a:p>
          <a:p>
            <a:pPr eaLnBrk="1" hangingPunct="1"/>
            <a:r>
              <a:rPr lang="en-US" altLang="en-US"/>
              <a:t>Wheeling Speech</a:t>
            </a:r>
          </a:p>
          <a:p>
            <a:pPr eaLnBrk="1" hangingPunct="1"/>
            <a:r>
              <a:rPr lang="en-US" altLang="en-US"/>
              <a:t>Primary sources</a:t>
            </a:r>
          </a:p>
        </p:txBody>
      </p:sp>
      <p:pic>
        <p:nvPicPr>
          <p:cNvPr id="4100" name="Picture 5" descr="Joseph Raymond McCarthy">
            <a:hlinkClick r:id="rId2" tooltip="Joseph Raymond McCarthy"/>
            <a:extLst>
              <a:ext uri="{FF2B5EF4-FFF2-40B4-BE49-F238E27FC236}">
                <a16:creationId xmlns:a16="http://schemas.microsoft.com/office/drawing/2014/main" id="{869FF24A-99EF-41F1-8F78-40DBE112A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9513"/>
            <a:ext cx="39624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mcarthylist.jpg">
            <a:extLst>
              <a:ext uri="{FF2B5EF4-FFF2-40B4-BE49-F238E27FC236}">
                <a16:creationId xmlns:a16="http://schemas.microsoft.com/office/drawing/2014/main" id="{18E33765-6BE9-494A-AE84-C903D2AEF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0"/>
            <a:ext cx="51816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1" descr="hearings.jpg (5425 bytes)">
            <a:extLst>
              <a:ext uri="{FF2B5EF4-FFF2-40B4-BE49-F238E27FC236}">
                <a16:creationId xmlns:a16="http://schemas.microsoft.com/office/drawing/2014/main" id="{416DDBEF-05A3-4863-9AB4-05EC69EFF8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994150"/>
            <a:ext cx="37338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4700EDC-D1F8-4F78-A8EC-B177BEEE9AF1}"/>
              </a:ext>
            </a:extLst>
          </p:cNvPr>
          <p:cNvSpPr>
            <a:spLocks noGrp="1" noChangeArrowheads="1"/>
          </p:cNvSpPr>
          <p:nvPr>
            <p:ph type="body" idx="1"/>
          </p:nvPr>
        </p:nvSpPr>
        <p:spPr>
          <a:xfrm>
            <a:off x="4953000" y="0"/>
            <a:ext cx="4191000" cy="1828800"/>
          </a:xfrm>
        </p:spPr>
        <p:txBody>
          <a:bodyPr/>
          <a:lstStyle/>
          <a:p>
            <a:pPr eaLnBrk="1" hangingPunct="1"/>
            <a:r>
              <a:rPr lang="en-US" altLang="en-US"/>
              <a:t>HUAC</a:t>
            </a:r>
          </a:p>
          <a:p>
            <a:pPr eaLnBrk="1" hangingPunct="1"/>
            <a:r>
              <a:rPr lang="en-US" altLang="en-US"/>
              <a:t>Questions asked</a:t>
            </a:r>
          </a:p>
          <a:p>
            <a:pPr eaLnBrk="1" hangingPunct="1"/>
            <a:r>
              <a:rPr lang="en-US" altLang="en-US"/>
              <a:t>5</a:t>
            </a:r>
            <a:r>
              <a:rPr lang="en-US" altLang="en-US" baseline="30000"/>
              <a:t>th</a:t>
            </a:r>
            <a:r>
              <a:rPr lang="en-US" altLang="en-US"/>
              <a:t> Amendment</a:t>
            </a:r>
          </a:p>
        </p:txBody>
      </p:sp>
      <p:pic>
        <p:nvPicPr>
          <p:cNvPr id="5123" name="Picture 6" descr="Nixon Examining Pumpkin Film">
            <a:extLst>
              <a:ext uri="{FF2B5EF4-FFF2-40B4-BE49-F238E27FC236}">
                <a16:creationId xmlns:a16="http://schemas.microsoft.com/office/drawing/2014/main" id="{D8A3160C-9B3B-4382-8391-0A85F8579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925" y="1752600"/>
            <a:ext cx="41560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s03380u">
            <a:extLst>
              <a:ext uri="{FF2B5EF4-FFF2-40B4-BE49-F238E27FC236}">
                <a16:creationId xmlns:a16="http://schemas.microsoft.com/office/drawing/2014/main" id="{8079AF20-87DB-418C-8A08-1B980512C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hblock2">
            <a:extLst>
              <a:ext uri="{FF2B5EF4-FFF2-40B4-BE49-F238E27FC236}">
                <a16:creationId xmlns:a16="http://schemas.microsoft.com/office/drawing/2014/main" id="{105C8CA2-9E37-4B13-86FC-96C9A203B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24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6">
            <a:extLst>
              <a:ext uri="{FF2B5EF4-FFF2-40B4-BE49-F238E27FC236}">
                <a16:creationId xmlns:a16="http://schemas.microsoft.com/office/drawing/2014/main" id="{105288B5-1A81-4438-872A-2B9D313B139F}"/>
              </a:ext>
            </a:extLst>
          </p:cNvPr>
          <p:cNvSpPr txBox="1">
            <a:spLocks noChangeArrowheads="1"/>
          </p:cNvSpPr>
          <p:nvPr/>
        </p:nvSpPr>
        <p:spPr bwMode="auto">
          <a:xfrm>
            <a:off x="5715000" y="1214438"/>
            <a:ext cx="3429000"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a:t>-June 1949-</a:t>
            </a:r>
          </a:p>
          <a:p>
            <a:pPr eaLnBrk="1" hangingPunct="1">
              <a:spcBef>
                <a:spcPct val="50000"/>
              </a:spcBef>
              <a:buFontTx/>
              <a:buNone/>
            </a:pPr>
            <a:r>
              <a:rPr lang="en-US" altLang="en-US" sz="3600"/>
              <a:t>What is the </a:t>
            </a:r>
            <a:r>
              <a:rPr lang="en-US" altLang="en-US" sz="3600" i="1"/>
              <a:t>Washington Post</a:t>
            </a:r>
            <a:r>
              <a:rPr lang="en-US" altLang="en-US" sz="3600"/>
              <a:t> cartoonist portraying in his drawing?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969189D6-0AA5-448F-A377-02B193EE4465}"/>
              </a:ext>
            </a:extLst>
          </p:cNvPr>
          <p:cNvSpPr>
            <a:spLocks noGrp="1" noChangeArrowheads="1"/>
          </p:cNvSpPr>
          <p:nvPr>
            <p:ph type="body" idx="1"/>
          </p:nvPr>
        </p:nvSpPr>
        <p:spPr>
          <a:xfrm>
            <a:off x="0" y="0"/>
            <a:ext cx="4495800" cy="6858000"/>
          </a:xfrm>
        </p:spPr>
        <p:txBody>
          <a:bodyPr/>
          <a:lstStyle/>
          <a:p>
            <a:pPr eaLnBrk="1" hangingPunct="1">
              <a:lnSpc>
                <a:spcPct val="80000"/>
              </a:lnSpc>
            </a:pPr>
            <a:r>
              <a:rPr lang="en-US" altLang="en-US" sz="2400" b="1">
                <a:latin typeface="Times New Roman" panose="02020603050405020304" pitchFamily="18" charset="0"/>
              </a:rPr>
              <a:t>-April 1949-</a:t>
            </a:r>
          </a:p>
          <a:p>
            <a:pPr eaLnBrk="1" hangingPunct="1">
              <a:lnSpc>
                <a:spcPct val="80000"/>
              </a:lnSpc>
            </a:pPr>
            <a:r>
              <a:rPr lang="en-US" altLang="en-US" sz="2400" b="1">
                <a:latin typeface="Times New Roman" panose="02020603050405020304" pitchFamily="18" charset="0"/>
              </a:rPr>
              <a:t>"You read books, eh?" </a:t>
            </a:r>
          </a:p>
          <a:p>
            <a:pPr eaLnBrk="1" hangingPunct="1">
              <a:lnSpc>
                <a:spcPct val="80000"/>
              </a:lnSpc>
            </a:pPr>
            <a:r>
              <a:rPr lang="en-US" altLang="en-US" sz="2400">
                <a:latin typeface="Times New Roman" panose="02020603050405020304" pitchFamily="18" charset="0"/>
              </a:rPr>
              <a:t>During the postwar anti-communist campaign hundreds of elementary and high school teachers were investigated and lost their jobs, sometimes as a result of being named by proliferating "anti-subversive" groups and individuals. Some individuals compiled and circulated their own blacklists, which were accepted by frightened employers and casting directors who feared being blacklisted themselves if they sought facts and fair play. The motives of some self-serving or vindictive accusers were summed up by Herb Block in a phrase: "If you can't crush the commies, you can nail a neighbor."</a:t>
            </a:r>
          </a:p>
        </p:txBody>
      </p:sp>
      <p:pic>
        <p:nvPicPr>
          <p:cNvPr id="7171" name="Picture 5" descr="s03399u">
            <a:extLst>
              <a:ext uri="{FF2B5EF4-FFF2-40B4-BE49-F238E27FC236}">
                <a16:creationId xmlns:a16="http://schemas.microsoft.com/office/drawing/2014/main" id="{A740E058-BA28-4D15-8939-BBAB50B21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825" y="0"/>
            <a:ext cx="4702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1EDD9BF-6707-406B-8EF4-08D159DEC5FE}"/>
              </a:ext>
            </a:extLst>
          </p:cNvPr>
          <p:cNvSpPr>
            <a:spLocks noGrp="1" noChangeArrowheads="1"/>
          </p:cNvSpPr>
          <p:nvPr>
            <p:ph type="title"/>
          </p:nvPr>
        </p:nvSpPr>
        <p:spPr>
          <a:xfrm>
            <a:off x="0" y="0"/>
            <a:ext cx="4191000" cy="1417638"/>
          </a:xfrm>
        </p:spPr>
        <p:txBody>
          <a:bodyPr/>
          <a:lstStyle/>
          <a:p>
            <a:pPr eaLnBrk="1" hangingPunct="1"/>
            <a:r>
              <a:rPr lang="en-US" altLang="en-US" u="sng"/>
              <a:t>Misconceptions</a:t>
            </a:r>
          </a:p>
        </p:txBody>
      </p:sp>
      <p:sp>
        <p:nvSpPr>
          <p:cNvPr id="8195" name="Rectangle 3">
            <a:extLst>
              <a:ext uri="{FF2B5EF4-FFF2-40B4-BE49-F238E27FC236}">
                <a16:creationId xmlns:a16="http://schemas.microsoft.com/office/drawing/2014/main" id="{88095569-1C11-4563-878D-21672B0542BD}"/>
              </a:ext>
            </a:extLst>
          </p:cNvPr>
          <p:cNvSpPr>
            <a:spLocks noGrp="1" noChangeArrowheads="1"/>
          </p:cNvSpPr>
          <p:nvPr>
            <p:ph type="body" idx="1"/>
          </p:nvPr>
        </p:nvSpPr>
        <p:spPr>
          <a:xfrm>
            <a:off x="4343400" y="0"/>
            <a:ext cx="4800600" cy="1676400"/>
          </a:xfrm>
        </p:spPr>
        <p:txBody>
          <a:bodyPr/>
          <a:lstStyle/>
          <a:p>
            <a:pPr eaLnBrk="1" hangingPunct="1"/>
            <a:r>
              <a:rPr lang="en-US" altLang="en-US" sz="4800"/>
              <a:t>Name </a:t>
            </a:r>
          </a:p>
          <a:p>
            <a:pPr eaLnBrk="1" hangingPunct="1"/>
            <a:r>
              <a:rPr lang="en-US" altLang="en-US" sz="4800"/>
              <a:t>Length</a:t>
            </a:r>
          </a:p>
        </p:txBody>
      </p:sp>
      <p:pic>
        <p:nvPicPr>
          <p:cNvPr id="8196" name="Picture 5" descr="Soviets_painting_world_red_with_blood">
            <a:extLst>
              <a:ext uri="{FF2B5EF4-FFF2-40B4-BE49-F238E27FC236}">
                <a16:creationId xmlns:a16="http://schemas.microsoft.com/office/drawing/2014/main" id="{647E50E3-FD78-4B78-A2E7-E5A869143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1650"/>
            <a:ext cx="6781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6">
            <a:extLst>
              <a:ext uri="{FF2B5EF4-FFF2-40B4-BE49-F238E27FC236}">
                <a16:creationId xmlns:a16="http://schemas.microsoft.com/office/drawing/2014/main" id="{2256BD80-545F-4C20-B185-633914F608A1}"/>
              </a:ext>
            </a:extLst>
          </p:cNvPr>
          <p:cNvSpPr txBox="1">
            <a:spLocks noChangeArrowheads="1"/>
          </p:cNvSpPr>
          <p:nvPr/>
        </p:nvSpPr>
        <p:spPr bwMode="auto">
          <a:xfrm>
            <a:off x="7162800" y="2819400"/>
            <a:ext cx="1676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Soviets painting the world red with blood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7E25A6B-C612-4E7E-B858-ABF6CCB12B0A}"/>
              </a:ext>
            </a:extLst>
          </p:cNvPr>
          <p:cNvSpPr>
            <a:spLocks noGrp="1" noChangeArrowheads="1"/>
          </p:cNvSpPr>
          <p:nvPr>
            <p:ph type="title"/>
          </p:nvPr>
        </p:nvSpPr>
        <p:spPr>
          <a:xfrm>
            <a:off x="0" y="0"/>
            <a:ext cx="3429000" cy="1417638"/>
          </a:xfrm>
        </p:spPr>
        <p:txBody>
          <a:bodyPr/>
          <a:lstStyle/>
          <a:p>
            <a:pPr eaLnBrk="1" hangingPunct="1"/>
            <a:r>
              <a:rPr lang="en-US" altLang="en-US" b="1" u="sng"/>
              <a:t>Success</a:t>
            </a:r>
          </a:p>
        </p:txBody>
      </p:sp>
      <p:sp>
        <p:nvSpPr>
          <p:cNvPr id="9219" name="Rectangle 3">
            <a:extLst>
              <a:ext uri="{FF2B5EF4-FFF2-40B4-BE49-F238E27FC236}">
                <a16:creationId xmlns:a16="http://schemas.microsoft.com/office/drawing/2014/main" id="{A67BBEF6-74ED-45AE-9F08-59D16AC3501D}"/>
              </a:ext>
            </a:extLst>
          </p:cNvPr>
          <p:cNvSpPr>
            <a:spLocks noGrp="1" noChangeArrowheads="1"/>
          </p:cNvSpPr>
          <p:nvPr>
            <p:ph type="body" idx="1"/>
          </p:nvPr>
        </p:nvSpPr>
        <p:spPr>
          <a:xfrm>
            <a:off x="0" y="990600"/>
            <a:ext cx="3733800" cy="1447800"/>
          </a:xfrm>
        </p:spPr>
        <p:txBody>
          <a:bodyPr/>
          <a:lstStyle/>
          <a:p>
            <a:pPr eaLnBrk="1" hangingPunct="1"/>
            <a:r>
              <a:rPr lang="en-US" altLang="en-US"/>
              <a:t>Alger Hiss</a:t>
            </a:r>
          </a:p>
          <a:p>
            <a:pPr eaLnBrk="1" hangingPunct="1"/>
            <a:r>
              <a:rPr lang="en-US" altLang="en-US"/>
              <a:t>Julius Rosenberg</a:t>
            </a:r>
          </a:p>
        </p:txBody>
      </p:sp>
      <p:pic>
        <p:nvPicPr>
          <p:cNvPr id="9220" name="Picture 7" descr="goingprison">
            <a:extLst>
              <a:ext uri="{FF2B5EF4-FFF2-40B4-BE49-F238E27FC236}">
                <a16:creationId xmlns:a16="http://schemas.microsoft.com/office/drawing/2014/main" id="{4119608C-3FB1-43AD-9C54-CBFE38A2E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2133600"/>
            <a:ext cx="3054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descr="USArosenberg">
            <a:extLst>
              <a:ext uri="{FF2B5EF4-FFF2-40B4-BE49-F238E27FC236}">
                <a16:creationId xmlns:a16="http://schemas.microsoft.com/office/drawing/2014/main" id="{A03BC00E-D73B-483A-9054-322D204EB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0"/>
            <a:ext cx="4714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8B9CE26-29FE-4C88-AEF6-94DE00D1F711}"/>
              </a:ext>
            </a:extLst>
          </p:cNvPr>
          <p:cNvSpPr>
            <a:spLocks noGrp="1" noChangeArrowheads="1"/>
          </p:cNvSpPr>
          <p:nvPr>
            <p:ph type="title"/>
          </p:nvPr>
        </p:nvSpPr>
        <p:spPr>
          <a:xfrm>
            <a:off x="4953000" y="0"/>
            <a:ext cx="4191000" cy="1417638"/>
          </a:xfrm>
        </p:spPr>
        <p:txBody>
          <a:bodyPr/>
          <a:lstStyle/>
          <a:p>
            <a:pPr eaLnBrk="1" hangingPunct="1"/>
            <a:r>
              <a:rPr lang="en-US" altLang="en-US" u="sng"/>
              <a:t>Failure</a:t>
            </a:r>
          </a:p>
        </p:txBody>
      </p:sp>
      <p:sp>
        <p:nvSpPr>
          <p:cNvPr id="10243" name="Rectangle 3">
            <a:extLst>
              <a:ext uri="{FF2B5EF4-FFF2-40B4-BE49-F238E27FC236}">
                <a16:creationId xmlns:a16="http://schemas.microsoft.com/office/drawing/2014/main" id="{A99BCB41-8E79-4058-A221-8446C4A92F75}"/>
              </a:ext>
            </a:extLst>
          </p:cNvPr>
          <p:cNvSpPr>
            <a:spLocks noGrp="1" noChangeArrowheads="1"/>
          </p:cNvSpPr>
          <p:nvPr>
            <p:ph type="body" idx="1"/>
          </p:nvPr>
        </p:nvSpPr>
        <p:spPr>
          <a:xfrm>
            <a:off x="4953000" y="1143000"/>
            <a:ext cx="4191000" cy="1905000"/>
          </a:xfrm>
        </p:spPr>
        <p:txBody>
          <a:bodyPr/>
          <a:lstStyle/>
          <a:p>
            <a:pPr eaLnBrk="1" hangingPunct="1"/>
            <a:r>
              <a:rPr lang="en-US" altLang="en-US" sz="3600"/>
              <a:t>Ethel Rosenberg</a:t>
            </a:r>
          </a:p>
          <a:p>
            <a:pPr eaLnBrk="1" hangingPunct="1"/>
            <a:r>
              <a:rPr lang="en-US" altLang="en-US" sz="3600"/>
              <a:t>Ayn Rand</a:t>
            </a:r>
          </a:p>
        </p:txBody>
      </p:sp>
      <p:pic>
        <p:nvPicPr>
          <p:cNvPr id="10244" name="Picture 5" descr="The Rosenbergs">
            <a:hlinkClick r:id="rId2" tooltip="The Rosenbergs"/>
            <a:extLst>
              <a:ext uri="{FF2B5EF4-FFF2-40B4-BE49-F238E27FC236}">
                <a16:creationId xmlns:a16="http://schemas.microsoft.com/office/drawing/2014/main" id="{D4A203EE-B2EB-434F-9749-44E2625A5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2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Ayn Rand: novelist and philosopher">
            <a:hlinkClick r:id="rId4" tooltip="Ayn Rand: novelist and philosopher"/>
            <a:extLst>
              <a:ext uri="{FF2B5EF4-FFF2-40B4-BE49-F238E27FC236}">
                <a16:creationId xmlns:a16="http://schemas.microsoft.com/office/drawing/2014/main" id="{BBA0D5B8-960D-463D-95D5-9C005D4DC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362200"/>
            <a:ext cx="36845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247</Words>
  <Application>Microsoft Office PowerPoint</Application>
  <PresentationFormat>On-screen Show (4:3)</PresentationFormat>
  <Paragraphs>42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Default Design</vt:lpstr>
      <vt:lpstr>McCarthyism and the Red Scare</vt:lpstr>
      <vt:lpstr>Nothing new</vt:lpstr>
      <vt:lpstr>Sen. Joseph McCarthy</vt:lpstr>
      <vt:lpstr>PowerPoint Presentation</vt:lpstr>
      <vt:lpstr>PowerPoint Presentation</vt:lpstr>
      <vt:lpstr>PowerPoint Presentation</vt:lpstr>
      <vt:lpstr>Misconceptions</vt:lpstr>
      <vt:lpstr>Success</vt:lpstr>
      <vt:lpstr>Failure</vt:lpstr>
      <vt:lpstr>Too Far</vt:lpstr>
      <vt:lpstr>Consequences</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McCarthyism and the Red Scare</dc:title>
  <dc:creator>KEELY E. HARRIS</dc:creator>
  <cp:lastModifiedBy>Swisher, Jeffrey E</cp:lastModifiedBy>
  <cp:revision>6</cp:revision>
  <dcterms:created xsi:type="dcterms:W3CDTF">2006-07-13T19:07:40Z</dcterms:created>
  <dcterms:modified xsi:type="dcterms:W3CDTF">2020-03-29T21:37:11Z</dcterms:modified>
</cp:coreProperties>
</file>