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sldIdLst>
    <p:sldId id="256" r:id="rId5"/>
    <p:sldId id="258" r:id="rId6"/>
    <p:sldId id="275" r:id="rId7"/>
    <p:sldId id="276" r:id="rId8"/>
    <p:sldId id="282" r:id="rId9"/>
    <p:sldId id="283" r:id="rId10"/>
    <p:sldId id="278" r:id="rId11"/>
    <p:sldId id="284" r:id="rId12"/>
    <p:sldId id="279" r:id="rId13"/>
    <p:sldId id="287" r:id="rId14"/>
    <p:sldId id="280" r:id="rId15"/>
    <p:sldId id="281" r:id="rId16"/>
    <p:sldId id="285" r:id="rId17"/>
    <p:sldId id="28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1E2CD-5A54-4D1B-AE54-42D8313C943D}" v="168" dt="2019-04-26T16:02:23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033" autoAdjust="0"/>
  </p:normalViewPr>
  <p:slideViewPr>
    <p:cSldViewPr snapToGrid="0" snapToObjects="1">
      <p:cViewPr varScale="1">
        <p:scale>
          <a:sx n="51" d="100"/>
          <a:sy n="51" d="100"/>
        </p:scale>
        <p:origin x="55" y="1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r>
            <a:rPr lang="en-US" dirty="0"/>
            <a:t>Leading to 1959 Strike</a:t>
          </a:r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endParaRPr lang="en-US"/>
        </a:p>
      </dgm:t>
      <dgm:extLst/>
    </dgm:pt>
    <dgm:pt modelId="{E39563C5-C199-4F5B-A899-8CC0710341A0}">
      <dgm:prSet/>
      <dgm:spPr/>
      <dgm:t>
        <a:bodyPr/>
        <a:lstStyle/>
        <a:p>
          <a:r>
            <a:rPr lang="en-US" dirty="0"/>
            <a:t>Steel Outlook</a:t>
          </a:r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endParaRPr lang="en-US"/>
        </a:p>
      </dgm:t>
      <dgm:extLst/>
    </dgm:pt>
    <dgm:pt modelId="{15B1A768-2666-4AB4-BDA7-F0E3C4160D59}">
      <dgm:prSet/>
      <dgm:spPr/>
      <dgm:t>
        <a:bodyPr/>
        <a:lstStyle/>
        <a:p>
          <a:r>
            <a:rPr lang="en-US" dirty="0"/>
            <a:t>1959 Strike</a:t>
          </a:r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endParaRPr lang="en-US"/>
        </a:p>
      </dgm:t>
      <dgm:extLst/>
    </dgm:pt>
    <dgm:pt modelId="{3AA5586A-C40E-4DDA-98A5-6545F36F46AB}">
      <dgm:prSet/>
      <dgm:spPr/>
      <dgm:t>
        <a:bodyPr/>
        <a:lstStyle/>
        <a:p>
          <a:r>
            <a:rPr lang="en-US" dirty="0"/>
            <a:t>Effects</a:t>
          </a:r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endParaRPr lang="en-US"/>
        </a:p>
      </dgm:t>
      <dgm:extLst/>
    </dgm:pt>
    <dgm:pt modelId="{328CB7C5-E15E-488E-9A6D-572B98D7CB29}" type="pres">
      <dgm:prSet presAssocID="{489A589A-46DE-0F49-B460-E7914F3E440D}" presName="linear" presStyleCnt="0">
        <dgm:presLayoutVars>
          <dgm:animLvl val="lvl"/>
          <dgm:resizeHandles val="exact"/>
        </dgm:presLayoutVars>
      </dgm:prSet>
      <dgm:spPr/>
    </dgm:pt>
    <dgm:pt modelId="{58B96E4D-4896-4337-A8B7-BE3D1C7203DB}" type="pres">
      <dgm:prSet presAssocID="{66039115-797B-304C-9FC0-EFABB1F212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ACFB70-6085-4F7A-8B84-93BCC9FAE6AC}" type="pres">
      <dgm:prSet presAssocID="{D044F6BA-1D90-EC47-8A78-B9796198ECF5}" presName="spacer" presStyleCnt="0"/>
      <dgm:spPr/>
    </dgm:pt>
    <dgm:pt modelId="{569B9264-1220-4ADD-82D8-866DD530A4B3}" type="pres">
      <dgm:prSet presAssocID="{E39563C5-C199-4F5B-A899-8CC0710341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8556327-3C37-470D-907D-21D28C062C47}" type="pres">
      <dgm:prSet presAssocID="{BC971DAC-9BE2-44B2-ABE4-8099C777E9C4}" presName="spacer" presStyleCnt="0"/>
      <dgm:spPr/>
    </dgm:pt>
    <dgm:pt modelId="{9CEC7432-5123-4D16-B778-E4271CAE9C10}" type="pres">
      <dgm:prSet presAssocID="{15B1A768-2666-4AB4-BDA7-F0E3C4160D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987897-AB9F-457D-A6D7-4D6193617AF2}" type="pres">
      <dgm:prSet presAssocID="{72FFCBD4-DD9D-4E06-81E4-54307F97A3F0}" presName="spacer" presStyleCnt="0"/>
      <dgm:spPr/>
    </dgm:pt>
    <dgm:pt modelId="{F2C5F6A0-9CD9-4EA5-88A6-7CE4F6E48990}" type="pres">
      <dgm:prSet presAssocID="{3AA5586A-C40E-4DDA-98A5-6545F36F46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359A34-5AF5-45A2-8B80-1C9A97F4D71E}" type="presOf" srcId="{66039115-797B-304C-9FC0-EFABB1F21232}" destId="{58B96E4D-4896-4337-A8B7-BE3D1C7203DB}" srcOrd="0" destOrd="0" presId="urn:microsoft.com/office/officeart/2005/8/layout/vList2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0FC4036C-0CF9-4B14-B2A0-4B1CE6F72B51}" type="presOf" srcId="{E39563C5-C199-4F5B-A899-8CC0710341A0}" destId="{569B9264-1220-4ADD-82D8-866DD530A4B3}" srcOrd="0" destOrd="0" presId="urn:microsoft.com/office/officeart/2005/8/layout/vList2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16881586-99E8-453C-B8B5-F2BC825B8A80}" type="presOf" srcId="{15B1A768-2666-4AB4-BDA7-F0E3C4160D59}" destId="{9CEC7432-5123-4D16-B778-E4271CAE9C10}" srcOrd="0" destOrd="0" presId="urn:microsoft.com/office/officeart/2005/8/layout/vList2"/>
    <dgm:cxn modelId="{3871B9BA-8DC6-4BA6-BAF6-7A33E51AB7E2}" type="presOf" srcId="{3AA5586A-C40E-4DDA-98A5-6545F36F46AB}" destId="{F2C5F6A0-9CD9-4EA5-88A6-7CE4F6E48990}" srcOrd="0" destOrd="0" presId="urn:microsoft.com/office/officeart/2005/8/layout/vList2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226152FB-59DB-40FE-9ED8-C2E3489649BB}" type="presOf" srcId="{489A589A-46DE-0F49-B460-E7914F3E440D}" destId="{328CB7C5-E15E-488E-9A6D-572B98D7CB29}" srcOrd="0" destOrd="0" presId="urn:microsoft.com/office/officeart/2005/8/layout/vList2"/>
    <dgm:cxn modelId="{CD1228EF-729E-4104-83AA-E4A8F1A54F5B}" type="presParOf" srcId="{328CB7C5-E15E-488E-9A6D-572B98D7CB29}" destId="{58B96E4D-4896-4337-A8B7-BE3D1C7203DB}" srcOrd="0" destOrd="0" presId="urn:microsoft.com/office/officeart/2005/8/layout/vList2"/>
    <dgm:cxn modelId="{43B7D110-E56C-418A-A026-9A7BFA2C491A}" type="presParOf" srcId="{328CB7C5-E15E-488E-9A6D-572B98D7CB29}" destId="{D6ACFB70-6085-4F7A-8B84-93BCC9FAE6AC}" srcOrd="1" destOrd="0" presId="urn:microsoft.com/office/officeart/2005/8/layout/vList2"/>
    <dgm:cxn modelId="{80AB6C4C-7D99-4727-AB86-8553A38CCF5E}" type="presParOf" srcId="{328CB7C5-E15E-488E-9A6D-572B98D7CB29}" destId="{569B9264-1220-4ADD-82D8-866DD530A4B3}" srcOrd="2" destOrd="0" presId="urn:microsoft.com/office/officeart/2005/8/layout/vList2"/>
    <dgm:cxn modelId="{5FE09CDB-5D1B-4C8E-9927-B67E4C12067D}" type="presParOf" srcId="{328CB7C5-E15E-488E-9A6D-572B98D7CB29}" destId="{98556327-3C37-470D-907D-21D28C062C47}" srcOrd="3" destOrd="0" presId="urn:microsoft.com/office/officeart/2005/8/layout/vList2"/>
    <dgm:cxn modelId="{8B96A187-FE24-4586-8B51-A6C448E97A79}" type="presParOf" srcId="{328CB7C5-E15E-488E-9A6D-572B98D7CB29}" destId="{9CEC7432-5123-4D16-B778-E4271CAE9C10}" srcOrd="4" destOrd="0" presId="urn:microsoft.com/office/officeart/2005/8/layout/vList2"/>
    <dgm:cxn modelId="{76054277-4266-437C-8370-A9BCAC5B2E09}" type="presParOf" srcId="{328CB7C5-E15E-488E-9A6D-572B98D7CB29}" destId="{B5987897-AB9F-457D-A6D7-4D6193617AF2}" srcOrd="5" destOrd="0" presId="urn:microsoft.com/office/officeart/2005/8/layout/vList2"/>
    <dgm:cxn modelId="{3FE0F626-3F45-4E23-A737-1C1E3112CFE2}" type="presParOf" srcId="{328CB7C5-E15E-488E-9A6D-572B98D7CB29}" destId="{F2C5F6A0-9CD9-4EA5-88A6-7CE4F6E489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96E4D-4896-4337-A8B7-BE3D1C7203DB}">
      <dsp:nvSpPr>
        <dsp:cNvPr id="0" name=""/>
        <dsp:cNvSpPr/>
      </dsp:nvSpPr>
      <dsp:spPr>
        <a:xfrm>
          <a:off x="0" y="46706"/>
          <a:ext cx="6143423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Leading to 1959 Strike</a:t>
          </a:r>
        </a:p>
      </dsp:txBody>
      <dsp:txXfrm>
        <a:off x="39809" y="86515"/>
        <a:ext cx="6063805" cy="735872"/>
      </dsp:txXfrm>
    </dsp:sp>
    <dsp:sp modelId="{569B9264-1220-4ADD-82D8-866DD530A4B3}">
      <dsp:nvSpPr>
        <dsp:cNvPr id="0" name=""/>
        <dsp:cNvSpPr/>
      </dsp:nvSpPr>
      <dsp:spPr>
        <a:xfrm>
          <a:off x="0" y="960116"/>
          <a:ext cx="6143423" cy="815490"/>
        </a:xfrm>
        <a:prstGeom prst="roundRect">
          <a:avLst/>
        </a:prstGeom>
        <a:solidFill>
          <a:schemeClr val="accent2">
            <a:hueOff val="-2768475"/>
            <a:satOff val="-13152"/>
            <a:lumOff val="-41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Steel Outlook</a:t>
          </a:r>
        </a:p>
      </dsp:txBody>
      <dsp:txXfrm>
        <a:off x="39809" y="999925"/>
        <a:ext cx="6063805" cy="735872"/>
      </dsp:txXfrm>
    </dsp:sp>
    <dsp:sp modelId="{9CEC7432-5123-4D16-B778-E4271CAE9C10}">
      <dsp:nvSpPr>
        <dsp:cNvPr id="0" name=""/>
        <dsp:cNvSpPr/>
      </dsp:nvSpPr>
      <dsp:spPr>
        <a:xfrm>
          <a:off x="0" y="1873526"/>
          <a:ext cx="6143423" cy="815490"/>
        </a:xfrm>
        <a:prstGeom prst="roundRect">
          <a:avLst/>
        </a:prstGeom>
        <a:solidFill>
          <a:schemeClr val="accent2">
            <a:hueOff val="-5536951"/>
            <a:satOff val="-26303"/>
            <a:lumOff val="-8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1959 Strike</a:t>
          </a:r>
        </a:p>
      </dsp:txBody>
      <dsp:txXfrm>
        <a:off x="39809" y="1913335"/>
        <a:ext cx="6063805" cy="735872"/>
      </dsp:txXfrm>
    </dsp:sp>
    <dsp:sp modelId="{F2C5F6A0-9CD9-4EA5-88A6-7CE4F6E48990}">
      <dsp:nvSpPr>
        <dsp:cNvPr id="0" name=""/>
        <dsp:cNvSpPr/>
      </dsp:nvSpPr>
      <dsp:spPr>
        <a:xfrm>
          <a:off x="0" y="2786936"/>
          <a:ext cx="6143423" cy="815490"/>
        </a:xfrm>
        <a:prstGeom prst="roundRect">
          <a:avLst/>
        </a:prstGeom>
        <a:solidFill>
          <a:schemeClr val="accent2">
            <a:hueOff val="-8305426"/>
            <a:satOff val="-39455"/>
            <a:lumOff val="-1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Effects</a:t>
          </a:r>
        </a:p>
      </dsp:txBody>
      <dsp:txXfrm>
        <a:off x="39809" y="2826745"/>
        <a:ext cx="6063805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>
            <a:normAutofit/>
          </a:bodyPr>
          <a:lstStyle/>
          <a:p>
            <a:r>
              <a:rPr lang="en-US" b="1" dirty="0"/>
              <a:t>1959 Steel strike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Conflict, resolution and legacy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8858C25-C282-4B5D-9E51-C7DA44F3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en-US" sz="4400"/>
              <a:t>Strike timeline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36B057-591B-4CDB-B2E7-E27FC7C7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September 8 – Eisenhower informs both parties to negotiate in good-faith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October 9  - Presidents meets with cabinet to invoke the Taft-Hartley Act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October 10 – November 2 – various court cases between USW and Steel Producers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November 7 – Supreme court upholds the Taft-Hartley injunction.  Works must go back for 80 days.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December 31 – USW and Steel Producers meet with Vice President Nixon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January 4 – Settlement is reached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49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119-662C-428F-B493-D4029CD0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 short term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851F-17BA-4F8C-8661-91AAF5AB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5015284" cy="3649133"/>
          </a:xfrm>
        </p:spPr>
        <p:txBody>
          <a:bodyPr/>
          <a:lstStyle/>
          <a:p>
            <a:r>
              <a:rPr lang="en-US" dirty="0"/>
              <a:t>Imported Steel increases by 30% year to date</a:t>
            </a:r>
          </a:p>
          <a:p>
            <a:r>
              <a:rPr lang="en-US" dirty="0"/>
              <a:t>Exported Steel decreased to near 0</a:t>
            </a:r>
          </a:p>
          <a:p>
            <a:r>
              <a:rPr lang="en-US" dirty="0"/>
              <a:t>Most foreign mills established frameworks and infrastructure for efficient exports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0249C59-853F-4DAF-9A7D-547884863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49"/>
          <a:stretch/>
        </p:blipFill>
        <p:spPr>
          <a:xfrm>
            <a:off x="7134310" y="839096"/>
            <a:ext cx="4032576" cy="51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AB9B-C255-46F4-AA88-6F665ED4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10 years starting in 1948, American steel mills averaged nearly 700,000 workers. Today only 83,000 people still work in the nation's steel mills.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5C876-49D2-4EB8-AEC2-B9B4429E6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Death of American Steel</a:t>
            </a:r>
          </a:p>
        </p:txBody>
      </p:sp>
    </p:spTree>
    <p:extLst>
      <p:ext uri="{BB962C8B-B14F-4D97-AF65-F5344CB8AC3E}">
        <p14:creationId xmlns:p14="http://schemas.microsoft.com/office/powerpoint/2010/main" val="31804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37F33-1234-482B-9765-0641A974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53A1B-AD5A-4662-9FFA-A301C5F2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Reports available from the National Archives</a:t>
            </a:r>
          </a:p>
          <a:p>
            <a:r>
              <a:rPr lang="en-US" dirty="0"/>
              <a:t>Notes from Nixon and Eisenhower Library</a:t>
            </a:r>
          </a:p>
          <a:p>
            <a:r>
              <a:rPr lang="en-US" dirty="0"/>
              <a:t>Notes and memos from Penn States collection of David J. McDonald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2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82D8-247C-42EE-9D7C-4CAEDBC2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5DEA-7B9B-4528-BB97-91E459FE3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information is in private hands </a:t>
            </a:r>
          </a:p>
          <a:p>
            <a:r>
              <a:rPr lang="en-US" dirty="0"/>
              <a:t>Steel Producers Layoff information</a:t>
            </a:r>
          </a:p>
          <a:p>
            <a:r>
              <a:rPr lang="en-US" dirty="0"/>
              <a:t>USW Economic forecast reports</a:t>
            </a:r>
          </a:p>
        </p:txBody>
      </p:sp>
    </p:spTree>
    <p:extLst>
      <p:ext uri="{BB962C8B-B14F-4D97-AF65-F5344CB8AC3E}">
        <p14:creationId xmlns:p14="http://schemas.microsoft.com/office/powerpoint/2010/main" val="93962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95332"/>
            <a:ext cx="7197726" cy="1405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1959 Steel strike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81" b="-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543" name="Group 260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544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344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545" name="Straight Connector 345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427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" r="1" b="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391463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CB32-60B6-44E2-8030-3DAE221E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Union tensions before 1959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FF61-C495-412F-AD3F-6804C582A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8" r="5312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5724-8FA1-41E6-8F48-16069CA1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/>
              <a:t>Union takes a position</a:t>
            </a:r>
          </a:p>
          <a:p>
            <a:r>
              <a:rPr lang="en-US" dirty="0"/>
              <a:t>Steel Produces take a position</a:t>
            </a:r>
          </a:p>
          <a:p>
            <a:r>
              <a:rPr lang="en-US" dirty="0"/>
              <a:t>A deadlock is threatened</a:t>
            </a:r>
          </a:p>
          <a:p>
            <a:r>
              <a:rPr lang="en-US" dirty="0"/>
              <a:t>Agreement reached at the last minute</a:t>
            </a:r>
          </a:p>
        </p:txBody>
      </p:sp>
    </p:spTree>
    <p:extLst>
      <p:ext uri="{BB962C8B-B14F-4D97-AF65-F5344CB8AC3E}">
        <p14:creationId xmlns:p14="http://schemas.microsoft.com/office/powerpoint/2010/main" val="214998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7DE7-8892-42A6-AC15-8B112820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/>
              <a:t>Marshall 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47FB-06D7-4845-A575-9172BF3E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en-US" dirty="0"/>
              <a:t>Concentrated on rebuilding manufacturing infrastructure</a:t>
            </a:r>
          </a:p>
          <a:p>
            <a:r>
              <a:rPr lang="en-US" dirty="0"/>
              <a:t>Imported 1000s of tons of steel for rebuilding</a:t>
            </a:r>
          </a:p>
          <a:p>
            <a:r>
              <a:rPr lang="en-US" dirty="0"/>
              <a:t>European and Japanese steel is used to replace imported American Steel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A9A5A-07E9-4497-B876-A3129955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183" y="990600"/>
            <a:ext cx="3337219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18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1599-B0B6-4840-AD58-6B0BDE45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1C1AD-28D7-4070-AC99-36B3799C7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Oxygen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Casters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 in Europe and Japan during the 1950s.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to 50% cheaper to build then open-hearth and 25% less to operate</a:t>
            </a:r>
          </a:p>
          <a:p>
            <a:endParaRPr lang="en-US" dirty="0"/>
          </a:p>
        </p:txBody>
      </p:sp>
      <p:pic>
        <p:nvPicPr>
          <p:cNvPr id="6" name="Picture 5" descr="A picture containing factory, building, outdoor&#10;&#10;Description automatically generated">
            <a:extLst>
              <a:ext uri="{FF2B5EF4-FFF2-40B4-BE49-F238E27FC236}">
                <a16:creationId xmlns:a16="http://schemas.microsoft.com/office/drawing/2014/main" id="{2E70CF60-8828-4DB4-8136-966EE869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80" y="411390"/>
            <a:ext cx="3175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A close up of a fire&#10;&#10;Description automatically generated">
            <a:extLst>
              <a:ext uri="{FF2B5EF4-FFF2-40B4-BE49-F238E27FC236}">
                <a16:creationId xmlns:a16="http://schemas.microsoft.com/office/drawing/2014/main" id="{3F40BF75-CDB6-4418-9167-42C5DAFD0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7264">
            <a:off x="7175273" y="1208347"/>
            <a:ext cx="4332271" cy="3427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CA194-694C-43A1-AFA3-F2BBEF0F9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38" t="3137" b="-3137"/>
          <a:stretch/>
        </p:blipFill>
        <p:spPr>
          <a:xfrm>
            <a:off x="6245149" y="3004857"/>
            <a:ext cx="4461061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614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118DB-C7BB-4EBE-8201-EDB64B2D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distinguishing characteristic of the American steel industry is its tremendous productiveness, a quality which other countries have been unable to emulate so far,” later adding that the company had examined the methods popular in Europe but found them wanting.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7AE02-E438-403B-BDFB-406CF0C52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6EEDE-EFD3-444C-8220-09530B0F2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1957 Steel Hearing Meetings with the United States Senate</a:t>
            </a:r>
          </a:p>
        </p:txBody>
      </p:sp>
    </p:spTree>
    <p:extLst>
      <p:ext uri="{BB962C8B-B14F-4D97-AF65-F5344CB8AC3E}">
        <p14:creationId xmlns:p14="http://schemas.microsoft.com/office/powerpoint/2010/main" val="170156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44DC-4D37-4DAA-9D0C-3FFFEAE2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1959 Preparation for strike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90326-603E-4894-BA45-F4ACABF30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65CF4-BF6F-4B4E-8B8F-8C8DE84EA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Union Envy</a:t>
            </a:r>
          </a:p>
          <a:p>
            <a:r>
              <a:rPr lang="en-US" dirty="0"/>
              <a:t>Saw record profits</a:t>
            </a:r>
          </a:p>
          <a:p>
            <a:r>
              <a:rPr lang="en-US" dirty="0"/>
              <a:t>Ensure stability and longevity of employment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0A0C9C-8185-4DB6-A2D1-0A9EDFF2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Steel Producers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6B5196-B8E3-407A-92ED-4D1570EA90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Reduced exports</a:t>
            </a:r>
          </a:p>
          <a:p>
            <a:r>
              <a:rPr lang="en-US" dirty="0"/>
              <a:t>Excess capacity</a:t>
            </a:r>
          </a:p>
          <a:p>
            <a:r>
              <a:rPr lang="en-US" dirty="0"/>
              <a:t>Desire to reduce labor per ton</a:t>
            </a:r>
          </a:p>
        </p:txBody>
      </p:sp>
    </p:spTree>
    <p:extLst>
      <p:ext uri="{BB962C8B-B14F-4D97-AF65-F5344CB8AC3E}">
        <p14:creationId xmlns:p14="http://schemas.microsoft.com/office/powerpoint/2010/main" val="85550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3065CC-7AC6-4D50-B8F7-E8B7C66F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Steel producers would not budge on the elimination of Section 2-B from the industry standard collective bargaining agreement. First secured by the USWA in 1947, 2-B established that steel mill managers could not alter established work practices unless the introduction of new technology required it.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AA8BB-A815-4CC5-BE51-02F4F40B5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Tipping Point</a:t>
            </a:r>
          </a:p>
        </p:txBody>
      </p:sp>
    </p:spTree>
    <p:extLst>
      <p:ext uri="{BB962C8B-B14F-4D97-AF65-F5344CB8AC3E}">
        <p14:creationId xmlns:p14="http://schemas.microsoft.com/office/powerpoint/2010/main" val="147843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8858C25-C282-4B5D-9E51-C7DA44F3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Strike timeline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36B057-591B-4CDB-B2E7-E27FC7C7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April 10 – Industry proposes one year freeze and a $.17 cost of living increase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June 25 – Eisenhower appoints a government Board to mediate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July 1 – Wildcat strike starts in some steel plants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July 15 – Steel Strike begins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July 20 – Federal mediation begins (Labor Secretary Mitchell)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August 23 – Eisenhower informs both parties that government has no plans to intervene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53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3C11C0-3BD2-44F1-941A-56C5F15BD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42EAF-1129-4021-9DC6-FE59C4E433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0629A3-DAD0-41A7-B16F-98A56B7F295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Celestial</vt:lpstr>
      <vt:lpstr>1959 Steel strike</vt:lpstr>
      <vt:lpstr>1959 Steel strike</vt:lpstr>
      <vt:lpstr>Union tensions before 1959</vt:lpstr>
      <vt:lpstr>Marshall plan</vt:lpstr>
      <vt:lpstr>Technology</vt:lpstr>
      <vt:lpstr>The distinguishing characteristic of the American steel industry is its tremendous productiveness, a quality which other countries have been unable to emulate so far,” later adding that the company had examined the methods popular in Europe but found them wanting. </vt:lpstr>
      <vt:lpstr>1959 Preparation for strike</vt:lpstr>
      <vt:lpstr>Steel producers would not budge on the elimination of Section 2-B from the industry standard collective bargaining agreement. First secured by the USWA in 1947, 2-B established that steel mill managers could not alter established work practices unless the introduction of new technology required it.</vt:lpstr>
      <vt:lpstr>Strike timeline</vt:lpstr>
      <vt:lpstr>Strike timeline</vt:lpstr>
      <vt:lpstr>Strike short term results</vt:lpstr>
      <vt:lpstr>In the 10 years starting in 1948, American steel mills averaged nearly 700,000 workers. Today only 83,000 people still work in the nation's steel mills.</vt:lpstr>
      <vt:lpstr>Research</vt:lpstr>
      <vt:lpstr>Challenges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2019-04-26T16:02:19Z</dcterms:created>
  <dcterms:modified xsi:type="dcterms:W3CDTF">2019-04-26T16:03:04Z</dcterms:modified>
</cp:coreProperties>
</file>